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omic Sans MS" panose="030F0702030302020204" pitchFamily="66"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Inter" panose="020B0604020202020204" charset="0"/>
      <p:regular r:id="rId32"/>
    </p:embeddedFont>
    <p:embeddedFont>
      <p:font typeface="League Spartan" panose="020B0604020202020204" charset="0"/>
      <p:regular r:id="rId33"/>
      <p:bold r:id="rId34"/>
    </p:embeddedFont>
    <p:embeddedFont>
      <p:font typeface="League Spartan ExtraBold" panose="020B0604020202020204" charset="0"/>
      <p:bold r:id="rId35"/>
    </p:embeddedFont>
    <p:embeddedFont>
      <p:font typeface="League Spartan SemiBold" panose="020B0604020202020204" charset="0"/>
      <p:regular r:id="rId36"/>
      <p:bold r:id="rId37"/>
    </p:embeddedFont>
    <p:embeddedFont>
      <p:font typeface="Lora" pitchFamily="2" charset="0"/>
      <p:regular r:id="rId38"/>
      <p:bold r:id="rId39"/>
      <p:italic r:id="rId40"/>
      <p:boldItalic r:id="rId41"/>
    </p:embeddedFont>
    <p:embeddedFont>
      <p:font typeface="Lora Medium" pitchFamily="2" charset="0"/>
      <p:regular r:id="rId42"/>
      <p:bold r:id="rId43"/>
      <p:italic r:id="rId44"/>
      <p:boldItalic r:id="rId45"/>
    </p:embeddedFont>
    <p:embeddedFont>
      <p:font typeface="Oswald" panose="00000500000000000000" pitchFamily="2" charset="0"/>
      <p:regular r:id="rId46"/>
      <p:bold r:id="rId47"/>
    </p:embeddedFont>
    <p:embeddedFont>
      <p:font typeface="Oswald SemiBold" panose="00000700000000000000" pitchFamily="2" charset="0"/>
      <p:regular r:id="rId48"/>
      <p:bold r:id="rId49"/>
    </p:embeddedFont>
    <p:embeddedFont>
      <p:font typeface="Roboto Serif" panose="020B0604020202020204" charset="0"/>
      <p:regular r:id="rId50"/>
      <p:bold r:id="rId51"/>
      <p:italic r:id="rId52"/>
      <p:boldItalic r:id="rId53"/>
    </p:embeddedFont>
    <p:embeddedFont>
      <p:font typeface="Spectral"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A1ACEC6-A6FA-4735-9717-96A2A5C6F7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5361c2e0a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5361c2e0a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SLIDES_API154035651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SLIDES_API154035651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5361c2e0a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5361c2e0a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73c19cf4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73c19cf4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73c19ce1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3c19ce1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73c19ce1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73c19ce1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73c19ce1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73c19ce1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73c19cf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73c19cf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73c19cf4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73c19cf4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SLIDES_API1540356515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SLIDES_API1540356515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5361c2e0a_6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5361c2e0a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25361c2e0a_6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25361c2e0a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7fd58f34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7fd58f3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573c19cf4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573c19cf4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5361c2e0a_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5361c2e0a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4a1c5676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4a1c5676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4a1c5676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4a1c5676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7182ecd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7182ecd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573c19cf4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573c19cf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73c19cf44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73c19cf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file/d/1GFz-DjAp5Rff2cZB8u1oqayrRNgK0PwB/view?usp=sharin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0" y="176975"/>
            <a:ext cx="9144000" cy="7926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0"/>
              </a:spcAft>
              <a:buClr>
                <a:schemeClr val="dk1"/>
              </a:buClr>
              <a:buSzPts val="275"/>
              <a:buFont typeface="Arial" panose="020B0604020202020204"/>
              <a:buNone/>
            </a:pPr>
            <a:r>
              <a:rPr lang="en-GB" sz="7015" b="1" i="1">
                <a:solidFill>
                  <a:srgbClr val="9900FF"/>
                </a:solidFill>
                <a:latin typeface="Lora"/>
                <a:ea typeface="Lora"/>
                <a:cs typeface="Lora"/>
                <a:sym typeface="Lora"/>
              </a:rPr>
              <a:t>BCSE205L</a:t>
            </a:r>
            <a:endParaRPr sz="7015" b="1" i="1">
              <a:solidFill>
                <a:srgbClr val="9900FF"/>
              </a:solidFill>
              <a:latin typeface="Lora"/>
              <a:ea typeface="Lora"/>
              <a:cs typeface="Lora"/>
              <a:sym typeface="Lora"/>
            </a:endParaRPr>
          </a:p>
          <a:p>
            <a:pPr marL="0" lvl="0" indent="0" algn="ctr" rtl="0">
              <a:lnSpc>
                <a:spcPct val="115000"/>
              </a:lnSpc>
              <a:spcBef>
                <a:spcPts val="0"/>
              </a:spcBef>
              <a:spcAft>
                <a:spcPts val="0"/>
              </a:spcAft>
              <a:buClr>
                <a:schemeClr val="dk1"/>
              </a:buClr>
              <a:buSzPts val="275"/>
              <a:buFont typeface="Arial" panose="020B0604020202020204"/>
              <a:buNone/>
            </a:pPr>
            <a:r>
              <a:rPr lang="en-GB" sz="8095" b="1" i="1" u="sng">
                <a:solidFill>
                  <a:srgbClr val="9900FF"/>
                </a:solidFill>
                <a:latin typeface="Lora"/>
                <a:ea typeface="Lora"/>
                <a:cs typeface="Lora"/>
                <a:sym typeface="Lora"/>
              </a:rPr>
              <a:t>Computer Architecture and Organization</a:t>
            </a:r>
            <a:endParaRPr sz="8095" b="1" i="1" u="sng">
              <a:solidFill>
                <a:srgbClr val="9900FF"/>
              </a:solidFill>
              <a:latin typeface="Lora"/>
              <a:ea typeface="Lora"/>
              <a:cs typeface="Lora"/>
              <a:sym typeface="Lora"/>
            </a:endParaRPr>
          </a:p>
          <a:p>
            <a:pPr marL="0" lvl="0" indent="0" algn="ctr" rtl="0">
              <a:spcBef>
                <a:spcPts val="0"/>
              </a:spcBef>
              <a:spcAft>
                <a:spcPts val="0"/>
              </a:spcAft>
              <a:buNone/>
            </a:pPr>
            <a:endParaRPr sz="8095" b="1" i="1" u="sng">
              <a:solidFill>
                <a:srgbClr val="9900FF"/>
              </a:solidFill>
              <a:latin typeface="Lora"/>
              <a:ea typeface="Lora"/>
              <a:cs typeface="Lora"/>
              <a:sym typeface="Lora"/>
            </a:endParaRPr>
          </a:p>
        </p:txBody>
      </p:sp>
      <p:pic>
        <p:nvPicPr>
          <p:cNvPr id="55" name="Google Shape;55;p13"/>
          <p:cNvPicPr preferRelativeResize="0"/>
          <p:nvPr/>
        </p:nvPicPr>
        <p:blipFill>
          <a:blip r:embed="rId3"/>
          <a:stretch>
            <a:fillRect/>
          </a:stretch>
        </p:blipFill>
        <p:spPr>
          <a:xfrm>
            <a:off x="7374225" y="188838"/>
            <a:ext cx="1464750" cy="1542725"/>
          </a:xfrm>
          <a:prstGeom prst="rect">
            <a:avLst/>
          </a:prstGeom>
          <a:noFill/>
          <a:ln>
            <a:noFill/>
          </a:ln>
        </p:spPr>
      </p:pic>
      <p:sp>
        <p:nvSpPr>
          <p:cNvPr id="56" name="Google Shape;56;p13"/>
          <p:cNvSpPr txBox="1">
            <a:spLocks noGrp="1"/>
          </p:cNvSpPr>
          <p:nvPr>
            <p:ph type="subTitle" idx="1"/>
          </p:nvPr>
        </p:nvSpPr>
        <p:spPr>
          <a:xfrm>
            <a:off x="0" y="1081550"/>
            <a:ext cx="9144000" cy="4611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0"/>
              </a:spcAft>
              <a:buNone/>
            </a:pPr>
            <a:r>
              <a:rPr lang="en-GB" sz="7200" b="1" i="1">
                <a:solidFill>
                  <a:srgbClr val="00FFFF"/>
                </a:solidFill>
                <a:latin typeface="Roboto Serif"/>
                <a:ea typeface="Roboto Serif"/>
                <a:cs typeface="Roboto Serif"/>
                <a:sym typeface="Roboto Serif"/>
              </a:rPr>
              <a:t>Digital Assignment – 2 </a:t>
            </a:r>
            <a:endParaRPr sz="7200" b="1" i="1">
              <a:solidFill>
                <a:srgbClr val="00FFFF"/>
              </a:solidFill>
              <a:latin typeface="Roboto Serif"/>
              <a:ea typeface="Roboto Serif"/>
              <a:cs typeface="Roboto Serif"/>
              <a:sym typeface="Roboto Serif"/>
            </a:endParaRPr>
          </a:p>
          <a:p>
            <a:pPr marL="0" lvl="0" indent="0" algn="ctr" rtl="0">
              <a:lnSpc>
                <a:spcPct val="115000"/>
              </a:lnSpc>
              <a:spcBef>
                <a:spcPts val="0"/>
              </a:spcBef>
              <a:spcAft>
                <a:spcPts val="0"/>
              </a:spcAft>
              <a:buNone/>
            </a:pPr>
            <a:endParaRPr sz="3750" b="1">
              <a:solidFill>
                <a:srgbClr val="7030A0"/>
              </a:solidFill>
            </a:endParaRPr>
          </a:p>
          <a:p>
            <a:pPr marL="0" lvl="0" indent="0" algn="ctr" rtl="0">
              <a:spcBef>
                <a:spcPts val="0"/>
              </a:spcBef>
              <a:spcAft>
                <a:spcPts val="0"/>
              </a:spcAft>
              <a:buNone/>
            </a:pPr>
            <a:endParaRPr sz="3750" b="1">
              <a:solidFill>
                <a:srgbClr val="7030A0"/>
              </a:solidFill>
            </a:endParaRPr>
          </a:p>
        </p:txBody>
      </p:sp>
      <p:sp>
        <p:nvSpPr>
          <p:cNvPr id="57" name="Google Shape;57;p13"/>
          <p:cNvSpPr txBox="1">
            <a:spLocks noGrp="1"/>
          </p:cNvSpPr>
          <p:nvPr>
            <p:ph type="subTitle" idx="1"/>
          </p:nvPr>
        </p:nvSpPr>
        <p:spPr>
          <a:xfrm>
            <a:off x="0" y="1831600"/>
            <a:ext cx="9144000" cy="4611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endParaRPr sz="2400" b="1">
              <a:solidFill>
                <a:schemeClr val="dk1"/>
              </a:solidFill>
              <a:latin typeface="League Spartan"/>
              <a:ea typeface="League Spartan"/>
              <a:cs typeface="League Spartan"/>
              <a:sym typeface="League Spartan"/>
            </a:endParaRPr>
          </a:p>
          <a:p>
            <a:pPr marL="0" lvl="0" indent="0" algn="ctr" rtl="0">
              <a:spcBef>
                <a:spcPts val="0"/>
              </a:spcBef>
              <a:spcAft>
                <a:spcPts val="0"/>
              </a:spcAft>
              <a:buNone/>
            </a:pPr>
            <a:r>
              <a:rPr lang="en-GB" sz="8000" b="1">
                <a:solidFill>
                  <a:schemeClr val="dk1"/>
                </a:solidFill>
                <a:latin typeface="League Spartan"/>
                <a:ea typeface="League Spartan"/>
                <a:cs typeface="League Spartan"/>
                <a:sym typeface="League Spartan"/>
              </a:rPr>
              <a:t>Smart Traffic Solution: IR-Based Detection and Automatic Signal Adjustment</a:t>
            </a:r>
            <a:endParaRPr sz="8000" b="1">
              <a:solidFill>
                <a:srgbClr val="00B0F0"/>
              </a:solidFill>
            </a:endParaRPr>
          </a:p>
          <a:p>
            <a:pPr marL="0" lvl="0" indent="0" algn="ctr" rtl="0">
              <a:lnSpc>
                <a:spcPct val="115000"/>
              </a:lnSpc>
              <a:spcBef>
                <a:spcPts val="0"/>
              </a:spcBef>
              <a:spcAft>
                <a:spcPts val="0"/>
              </a:spcAft>
              <a:buNone/>
            </a:pPr>
            <a:endParaRPr sz="3750" b="1">
              <a:solidFill>
                <a:srgbClr val="7030A0"/>
              </a:solidFill>
            </a:endParaRPr>
          </a:p>
          <a:p>
            <a:pPr marL="0" lvl="0" indent="0" algn="ctr" rtl="0">
              <a:spcBef>
                <a:spcPts val="0"/>
              </a:spcBef>
              <a:spcAft>
                <a:spcPts val="0"/>
              </a:spcAft>
              <a:buNone/>
            </a:pPr>
            <a:endParaRPr sz="3750" b="1">
              <a:solidFill>
                <a:srgbClr val="7030A0"/>
              </a:solidFill>
            </a:endParaRPr>
          </a:p>
        </p:txBody>
      </p:sp>
      <p:sp>
        <p:nvSpPr>
          <p:cNvPr id="58" name="Google Shape;58;p13"/>
          <p:cNvSpPr txBox="1">
            <a:spLocks noGrp="1"/>
          </p:cNvSpPr>
          <p:nvPr>
            <p:ph type="subTitle" idx="1"/>
          </p:nvPr>
        </p:nvSpPr>
        <p:spPr>
          <a:xfrm>
            <a:off x="63925" y="2979500"/>
            <a:ext cx="9080100" cy="2163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2400" b="1" dirty="0">
                <a:solidFill>
                  <a:srgbClr val="00FFFF"/>
                </a:solidFill>
                <a:latin typeface="League Spartan"/>
                <a:ea typeface="League Spartan"/>
                <a:cs typeface="League Spartan"/>
                <a:sym typeface="League Spartan"/>
              </a:rPr>
              <a:t>                                                  </a:t>
            </a:r>
            <a:r>
              <a:rPr lang="en-GB" sz="7350" b="1" dirty="0">
                <a:solidFill>
                  <a:srgbClr val="00FFFF"/>
                </a:solidFill>
                <a:latin typeface="League Spartan"/>
                <a:ea typeface="League Spartan"/>
                <a:cs typeface="League Spartan"/>
                <a:sym typeface="League Spartan"/>
              </a:rPr>
              <a:t>                                                </a:t>
            </a:r>
            <a:r>
              <a:rPr lang="en-GB" sz="7350" b="1" u="sng" dirty="0">
                <a:solidFill>
                  <a:srgbClr val="00FFFF"/>
                </a:solidFill>
                <a:latin typeface="League Spartan"/>
                <a:ea typeface="League Spartan"/>
                <a:cs typeface="League Spartan"/>
                <a:sym typeface="League Spartan"/>
              </a:rPr>
              <a:t>BATCH - 9</a:t>
            </a:r>
            <a:endParaRPr sz="7350" b="1" u="sng" dirty="0">
              <a:solidFill>
                <a:srgbClr val="00FFFF"/>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a:solidFill>
                  <a:schemeClr val="dk1"/>
                </a:solidFill>
                <a:latin typeface="League Spartan"/>
                <a:ea typeface="League Spartan"/>
                <a:cs typeface="League Spartan"/>
                <a:sym typeface="League Spartan"/>
              </a:rPr>
              <a:t>Mukund V - 21BLC1194</a:t>
            </a:r>
            <a:endParaRPr sz="7350" dirty="0">
              <a:solidFill>
                <a:schemeClr val="dk1"/>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a:solidFill>
                  <a:schemeClr val="dk1"/>
                </a:solidFill>
                <a:latin typeface="League Spartan"/>
                <a:ea typeface="League Spartan"/>
                <a:cs typeface="League Spartan"/>
                <a:sym typeface="League Spartan"/>
              </a:rPr>
              <a:t>B </a:t>
            </a:r>
            <a:r>
              <a:rPr lang="en-GB" sz="7350" dirty="0" err="1">
                <a:solidFill>
                  <a:schemeClr val="dk1"/>
                </a:solidFill>
                <a:latin typeface="League Spartan"/>
                <a:ea typeface="League Spartan"/>
                <a:cs typeface="League Spartan"/>
                <a:sym typeface="League Spartan"/>
              </a:rPr>
              <a:t>Haricharan</a:t>
            </a:r>
            <a:r>
              <a:rPr lang="en-GB" sz="7350" dirty="0">
                <a:solidFill>
                  <a:schemeClr val="dk1"/>
                </a:solidFill>
                <a:latin typeface="League Spartan"/>
                <a:ea typeface="League Spartan"/>
                <a:cs typeface="League Spartan"/>
                <a:sym typeface="League Spartan"/>
              </a:rPr>
              <a:t> - 21BLC1147</a:t>
            </a:r>
            <a:endParaRPr sz="7350" dirty="0">
              <a:solidFill>
                <a:schemeClr val="dk1"/>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a:solidFill>
                  <a:schemeClr val="dk1"/>
                </a:solidFill>
                <a:latin typeface="League Spartan"/>
                <a:ea typeface="League Spartan"/>
                <a:cs typeface="League Spartan"/>
                <a:sym typeface="League Spartan"/>
              </a:rPr>
              <a:t>Sai Krishna </a:t>
            </a:r>
            <a:r>
              <a:rPr lang="en-GB" sz="7350" dirty="0" err="1">
                <a:solidFill>
                  <a:schemeClr val="dk1"/>
                </a:solidFill>
                <a:latin typeface="League Spartan"/>
                <a:ea typeface="League Spartan"/>
                <a:cs typeface="League Spartan"/>
                <a:sym typeface="League Spartan"/>
              </a:rPr>
              <a:t>Kanth</a:t>
            </a:r>
            <a:r>
              <a:rPr lang="en-GB" sz="7350" dirty="0">
                <a:solidFill>
                  <a:schemeClr val="dk1"/>
                </a:solidFill>
                <a:latin typeface="League Spartan"/>
                <a:ea typeface="League Spartan"/>
                <a:cs typeface="League Spartan"/>
                <a:sym typeface="League Spartan"/>
              </a:rPr>
              <a:t> VS - 21BLC1211</a:t>
            </a:r>
            <a:endParaRPr sz="7350" dirty="0">
              <a:solidFill>
                <a:schemeClr val="dk1"/>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err="1">
                <a:solidFill>
                  <a:schemeClr val="dk1"/>
                </a:solidFill>
                <a:latin typeface="League Spartan"/>
                <a:ea typeface="League Spartan"/>
                <a:cs typeface="League Spartan"/>
                <a:sym typeface="League Spartan"/>
              </a:rPr>
              <a:t>Rajvardhan</a:t>
            </a:r>
            <a:r>
              <a:rPr lang="en-GB" sz="7350" dirty="0">
                <a:solidFill>
                  <a:schemeClr val="dk1"/>
                </a:solidFill>
                <a:latin typeface="League Spartan"/>
                <a:ea typeface="League Spartan"/>
                <a:cs typeface="League Spartan"/>
                <a:sym typeface="League Spartan"/>
              </a:rPr>
              <a:t> J - 21BLC1216</a:t>
            </a:r>
            <a:endParaRPr sz="7350" dirty="0">
              <a:solidFill>
                <a:schemeClr val="dk1"/>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a:solidFill>
                  <a:schemeClr val="dk1"/>
                </a:solidFill>
                <a:latin typeface="League Spartan"/>
                <a:ea typeface="League Spartan"/>
                <a:cs typeface="League Spartan"/>
                <a:sym typeface="League Spartan"/>
              </a:rPr>
              <a:t>Divyansh R - 21BLC 1123</a:t>
            </a:r>
            <a:endParaRPr sz="7350" dirty="0">
              <a:solidFill>
                <a:schemeClr val="dk1"/>
              </a:solidFill>
              <a:latin typeface="League Spartan"/>
              <a:ea typeface="League Spartan"/>
              <a:cs typeface="League Spartan"/>
              <a:sym typeface="League Spartan"/>
            </a:endParaRPr>
          </a:p>
          <a:p>
            <a:pPr marL="457200" lvl="0" indent="-345440" algn="l" rtl="0">
              <a:lnSpc>
                <a:spcPct val="115000"/>
              </a:lnSpc>
              <a:spcBef>
                <a:spcPts val="0"/>
              </a:spcBef>
              <a:spcAft>
                <a:spcPts val="0"/>
              </a:spcAft>
              <a:buClr>
                <a:schemeClr val="dk1"/>
              </a:buClr>
              <a:buSzPct val="100000"/>
              <a:buFont typeface="League Spartan"/>
              <a:buAutoNum type="arabicParenR"/>
            </a:pPr>
            <a:r>
              <a:rPr lang="en-GB" sz="7350" dirty="0">
                <a:solidFill>
                  <a:schemeClr val="dk1"/>
                </a:solidFill>
                <a:latin typeface="League Spartan"/>
                <a:ea typeface="League Spartan"/>
                <a:cs typeface="League Spartan"/>
                <a:sym typeface="League Spartan"/>
              </a:rPr>
              <a:t>Devendra - 21BLC1239</a:t>
            </a:r>
            <a:endParaRPr sz="7350" dirty="0">
              <a:solidFill>
                <a:schemeClr val="dk1"/>
              </a:solidFill>
              <a:latin typeface="League Spartan"/>
              <a:ea typeface="League Spartan"/>
              <a:cs typeface="League Spartan"/>
              <a:sym typeface="League Spartan"/>
            </a:endParaRPr>
          </a:p>
          <a:p>
            <a:pPr marL="0" lvl="0" indent="0" algn="ctr" rtl="0">
              <a:spcBef>
                <a:spcPts val="0"/>
              </a:spcBef>
              <a:spcAft>
                <a:spcPts val="0"/>
              </a:spcAft>
              <a:buNone/>
            </a:pPr>
            <a:endParaRPr sz="7200" b="1" dirty="0">
              <a:solidFill>
                <a:schemeClr val="dk1"/>
              </a:solidFill>
              <a:latin typeface="League Spartan"/>
              <a:ea typeface="League Spartan"/>
              <a:cs typeface="League Spartan"/>
              <a:sym typeface="League Spartan"/>
            </a:endParaRPr>
          </a:p>
          <a:p>
            <a:pPr marL="0" lvl="0" indent="0" algn="ctr" rtl="0">
              <a:lnSpc>
                <a:spcPct val="115000"/>
              </a:lnSpc>
              <a:spcBef>
                <a:spcPts val="0"/>
              </a:spcBef>
              <a:spcAft>
                <a:spcPts val="0"/>
              </a:spcAft>
              <a:buNone/>
            </a:pPr>
            <a:endParaRPr sz="3750" b="1" dirty="0">
              <a:solidFill>
                <a:srgbClr val="7030A0"/>
              </a:solidFill>
            </a:endParaRPr>
          </a:p>
          <a:p>
            <a:pPr marL="0" lvl="0" indent="0" algn="ctr" rtl="0">
              <a:spcBef>
                <a:spcPts val="0"/>
              </a:spcBef>
              <a:spcAft>
                <a:spcPts val="0"/>
              </a:spcAft>
              <a:buNone/>
            </a:pPr>
            <a:endParaRPr sz="3750" b="1" dirty="0">
              <a:solidFill>
                <a:srgbClr val="7030A0"/>
              </a:solidFill>
            </a:endParaRPr>
          </a:p>
        </p:txBody>
      </p:sp>
      <p:sp>
        <p:nvSpPr>
          <p:cNvPr id="59" name="Google Shape;59;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0" y="8880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b="1" i="1" u="sng">
                <a:solidFill>
                  <a:srgbClr val="FF9900"/>
                </a:solidFill>
                <a:latin typeface="Spectral" panose="02020502060000000000"/>
                <a:ea typeface="Spectral" panose="02020502060000000000"/>
                <a:cs typeface="Spectral" panose="02020502060000000000"/>
                <a:sym typeface="Spectral" panose="02020502060000000000"/>
              </a:rPr>
              <a:t>Work Plan</a:t>
            </a:r>
            <a:endParaRPr sz="2500" b="1" i="1" u="sng">
              <a:solidFill>
                <a:srgbClr val="FF9900"/>
              </a:solidFill>
              <a:latin typeface="Spectral" panose="02020502060000000000"/>
              <a:ea typeface="Spectral" panose="02020502060000000000"/>
              <a:cs typeface="Spectral" panose="02020502060000000000"/>
              <a:sym typeface="Spectral" panose="02020502060000000000"/>
            </a:endParaRPr>
          </a:p>
        </p:txBody>
      </p:sp>
      <p:sp>
        <p:nvSpPr>
          <p:cNvPr id="117" name="Google Shape;117;p22"/>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22"/>
          <p:cNvSpPr txBox="1"/>
          <p:nvPr/>
        </p:nvSpPr>
        <p:spPr>
          <a:xfrm>
            <a:off x="0" y="661500"/>
            <a:ext cx="9144000" cy="451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For this experiment we required ATmega32 microcontroller.</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We will Connect IR sensors To Port C And Traffic Light To Port A and Port B.</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If there is traffic on road then IR sensor output becomes 0 otherwise logic 1 by receiving these IR output.</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Basically We divide this project into Two parts , One is writing code and stimulate in software and other is by doing hardware .</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Develop software for data processing: Develop a software program that can process the data collected by the IR sensors and convert it into useful information such as the number of vehicles passing through the intersection during specific time intervals.</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Implement a signal adjustment algorithm: Develop an algorithm that uses the processed data to adjust the timing of traffic signals in real-time based on the traffic density measured by the IR sensors.</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Why we are using ATmega32?</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AutoNum type="arabicPeriod"/>
            </a:pPr>
            <a:r>
              <a:rPr lang="en-GB" i="1">
                <a:solidFill>
                  <a:srgbClr val="00FFFF"/>
                </a:solidFill>
                <a:latin typeface="Lora Medium"/>
                <a:ea typeface="Lora Medium"/>
                <a:cs typeface="Lora Medium"/>
                <a:sym typeface="Lora Medium"/>
              </a:rPr>
              <a:t>ATmega is a low Power Cmos 8 BIT microcontroller.</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AutoNum type="arabicPeriod"/>
            </a:pPr>
            <a:r>
              <a:rPr lang="en-GB" i="1">
                <a:solidFill>
                  <a:srgbClr val="00FFFF"/>
                </a:solidFill>
                <a:latin typeface="Lora Medium"/>
                <a:ea typeface="Lora Medium"/>
                <a:cs typeface="Lora Medium"/>
                <a:sym typeface="Lora Medium"/>
              </a:rPr>
              <a:t>It executes powerful instruction n a single clock cycle.</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AutoNum type="arabicPeriod"/>
            </a:pPr>
            <a:r>
              <a:rPr lang="en-GB" i="1">
                <a:solidFill>
                  <a:srgbClr val="00FFFF"/>
                </a:solidFill>
                <a:latin typeface="Lora Medium"/>
                <a:ea typeface="Lora Medium"/>
                <a:cs typeface="Lora Medium"/>
                <a:sym typeface="Lora Medium"/>
              </a:rPr>
              <a:t>Advanced RISC architecture.</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AutoNum type="arabicPeriod"/>
            </a:pPr>
            <a:r>
              <a:rPr lang="en-GB" i="1">
                <a:solidFill>
                  <a:srgbClr val="00FFFF"/>
                </a:solidFill>
                <a:latin typeface="Lora Medium"/>
                <a:ea typeface="Lora Medium"/>
                <a:cs typeface="Lora Medium"/>
                <a:sym typeface="Lora Medium"/>
              </a:rPr>
              <a:t>It has Internal EEPROM(electrically erasable program read only memory) which helps us to store small of amount of data.</a:t>
            </a:r>
            <a:endParaRPr i="1">
              <a:solidFill>
                <a:srgbClr val="00FFFF"/>
              </a:solidFill>
              <a:latin typeface="Lora Medium"/>
              <a:ea typeface="Lora Medium"/>
              <a:cs typeface="Lora Medium"/>
              <a:sym typeface="Lora Medium"/>
            </a:endParaRPr>
          </a:p>
          <a:p>
            <a:pPr marL="457200" lvl="0" indent="0" algn="l" rtl="0">
              <a:lnSpc>
                <a:spcPct val="115000"/>
              </a:lnSpc>
              <a:spcBef>
                <a:spcPts val="1200"/>
              </a:spcBef>
              <a:spcAft>
                <a:spcPts val="1200"/>
              </a:spcAft>
              <a:buNone/>
            </a:pPr>
            <a:endParaRPr i="1">
              <a:solidFill>
                <a:srgbClr val="00FFFF"/>
              </a:solidFill>
              <a:latin typeface="Lora Medium"/>
              <a:ea typeface="Lora Medium"/>
              <a:cs typeface="Lora Medium"/>
              <a:sym typeface="Lora Medium"/>
            </a:endParaRP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2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23"/>
          <p:cNvSpPr txBox="1"/>
          <p:nvPr/>
        </p:nvSpPr>
        <p:spPr>
          <a:xfrm>
            <a:off x="126225" y="214650"/>
            <a:ext cx="9094800" cy="4714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To Work With ATmel AVR microcontroller using c Programming language tools  required :- Fritzing</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Then we will Stimulate our circuit using software called Proteus .</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IR sensors emit infrared radiation and measure the reflection of that radiation off the vehicles on the road. The sensors are typically mounted on traffic light poles or other structures along the road.</a:t>
            </a:r>
            <a:endParaRPr i="1">
              <a:solidFill>
                <a:srgbClr val="00FFFF"/>
              </a:solidFill>
              <a:latin typeface="Lora Medium"/>
              <a:ea typeface="Lora Medium"/>
              <a:cs typeface="Lora Medium"/>
              <a:sym typeface="Lora Medium"/>
            </a:endParaRPr>
          </a:p>
          <a:p>
            <a:pPr marL="457200" lvl="0" indent="-317500" algn="l" rtl="0">
              <a:lnSpc>
                <a:spcPct val="115000"/>
              </a:lnSpc>
              <a:spcBef>
                <a:spcPts val="0"/>
              </a:spcBef>
              <a:spcAft>
                <a:spcPts val="0"/>
              </a:spcAft>
              <a:buClr>
                <a:srgbClr val="00FFFF"/>
              </a:buClr>
              <a:buSzPts val="1400"/>
              <a:buFont typeface="Lora Medium"/>
              <a:buChar char="●"/>
            </a:pPr>
            <a:r>
              <a:rPr lang="en-GB" i="1">
                <a:solidFill>
                  <a:srgbClr val="00FFFF"/>
                </a:solidFill>
                <a:latin typeface="Lora Medium"/>
                <a:ea typeface="Lora Medium"/>
                <a:cs typeface="Lora Medium"/>
                <a:sym typeface="Lora Medium"/>
              </a:rPr>
              <a:t>Here We need PCB (Printed Circuit board ) Attach ATmega microcontroller to it . We need 4 -5 IR sensor And Some Yellow , Green , red LED’S .                            </a:t>
            </a:r>
            <a:endParaRPr i="1">
              <a:solidFill>
                <a:srgbClr val="00FFFF"/>
              </a:solidFill>
              <a:latin typeface="Lora Medium"/>
              <a:ea typeface="Lora Medium"/>
              <a:cs typeface="Lora Medium"/>
              <a:sym typeface="Lora Medium"/>
            </a:endParaRPr>
          </a:p>
          <a:p>
            <a:pPr marL="0" lvl="0" indent="0" algn="l" rtl="0">
              <a:lnSpc>
                <a:spcPct val="115000"/>
              </a:lnSpc>
              <a:spcBef>
                <a:spcPts val="1200"/>
              </a:spcBef>
              <a:spcAft>
                <a:spcPts val="0"/>
              </a:spcAft>
              <a:buNone/>
            </a:pPr>
            <a:r>
              <a:rPr lang="en-GB" sz="1500" i="1">
                <a:solidFill>
                  <a:srgbClr val="FFFF00"/>
                </a:solidFill>
                <a:latin typeface="Lora Medium"/>
                <a:ea typeface="Lora Medium"/>
                <a:cs typeface="Lora Medium"/>
                <a:sym typeface="Lora Medium"/>
              </a:rPr>
              <a:t>                                       ATMEGA32  PIN DIAGRAM —</a:t>
            </a:r>
            <a:endParaRPr sz="1500" i="1">
              <a:solidFill>
                <a:srgbClr val="FFFF00"/>
              </a:solidFill>
              <a:latin typeface="Lora Medium"/>
              <a:ea typeface="Lora Medium"/>
              <a:cs typeface="Lora Medium"/>
              <a:sym typeface="Lora Medium"/>
            </a:endParaRPr>
          </a:p>
          <a:p>
            <a:pPr marL="0" lvl="0" indent="0" algn="l" rtl="0">
              <a:lnSpc>
                <a:spcPct val="115000"/>
              </a:lnSpc>
              <a:spcBef>
                <a:spcPts val="1200"/>
              </a:spcBef>
              <a:spcAft>
                <a:spcPts val="0"/>
              </a:spcAft>
              <a:buNone/>
            </a:pPr>
            <a:endParaRPr i="1">
              <a:solidFill>
                <a:srgbClr val="00FFFF"/>
              </a:solidFill>
              <a:latin typeface="Lora Medium"/>
              <a:ea typeface="Lora Medium"/>
              <a:cs typeface="Lora Medium"/>
              <a:sym typeface="Lora Medium"/>
            </a:endParaRPr>
          </a:p>
          <a:p>
            <a:pPr marL="0" lvl="0" indent="0" algn="l" rtl="0">
              <a:lnSpc>
                <a:spcPct val="115000"/>
              </a:lnSpc>
              <a:spcBef>
                <a:spcPts val="1200"/>
              </a:spcBef>
              <a:spcAft>
                <a:spcPts val="1200"/>
              </a:spcAft>
              <a:buNone/>
            </a:pPr>
            <a:endParaRPr i="1">
              <a:solidFill>
                <a:srgbClr val="00FFFF"/>
              </a:solidFill>
              <a:latin typeface="Lora Medium"/>
              <a:ea typeface="Lora Medium"/>
              <a:cs typeface="Lora Medium"/>
              <a:sym typeface="Lora Medium"/>
            </a:endParaRPr>
          </a:p>
        </p:txBody>
      </p:sp>
      <p:sp>
        <p:nvSpPr>
          <p:cNvPr id="125" name="Google Shape;125;p2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u="sng">
              <a:solidFill>
                <a:srgbClr val="FFFFFF"/>
              </a:solidFill>
            </a:endParaRPr>
          </a:p>
        </p:txBody>
      </p:sp>
      <p:pic>
        <p:nvPicPr>
          <p:cNvPr id="126" name="Google Shape;126;p23"/>
          <p:cNvPicPr preferRelativeResize="0"/>
          <p:nvPr/>
        </p:nvPicPr>
        <p:blipFill>
          <a:blip r:embed="rId3"/>
          <a:stretch>
            <a:fillRect/>
          </a:stretch>
        </p:blipFill>
        <p:spPr>
          <a:xfrm>
            <a:off x="4903700" y="2002700"/>
            <a:ext cx="4086024" cy="2718124"/>
          </a:xfrm>
          <a:prstGeom prst="rect">
            <a:avLst/>
          </a:prstGeom>
          <a:noFill/>
          <a:ln>
            <a:noFill/>
          </a:ln>
        </p:spPr>
      </p:pic>
      <p:pic>
        <p:nvPicPr>
          <p:cNvPr id="127" name="Google Shape;127;p23"/>
          <p:cNvPicPr preferRelativeResize="0"/>
          <p:nvPr/>
        </p:nvPicPr>
        <p:blipFill>
          <a:blip r:embed="rId4"/>
          <a:stretch>
            <a:fillRect/>
          </a:stretch>
        </p:blipFill>
        <p:spPr>
          <a:xfrm>
            <a:off x="633200" y="2498125"/>
            <a:ext cx="3823099" cy="2149075"/>
          </a:xfrm>
          <a:prstGeom prst="rect">
            <a:avLst/>
          </a:prstGeom>
          <a:noFill/>
          <a:ln>
            <a:noFill/>
          </a:ln>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0" y="0"/>
            <a:ext cx="9144000" cy="66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2600" b="1" u="sng">
                <a:solidFill>
                  <a:srgbClr val="FFFF00"/>
                </a:solidFill>
                <a:latin typeface="Comic Sans MS" panose="030F0702030302020204"/>
                <a:ea typeface="Comic Sans MS" panose="030F0702030302020204"/>
                <a:cs typeface="Comic Sans MS" panose="030F0702030302020204"/>
                <a:sym typeface="Comic Sans MS" panose="030F0702030302020204"/>
              </a:rPr>
              <a:t>Circuit Diagram</a:t>
            </a:r>
            <a:endParaRPr sz="2600" b="1" u="sng">
              <a:solidFill>
                <a:srgbClr val="FFFF00"/>
              </a:solidFill>
              <a:latin typeface="Comic Sans MS" panose="030F0702030302020204"/>
              <a:ea typeface="Comic Sans MS" panose="030F0702030302020204"/>
              <a:cs typeface="Comic Sans MS" panose="030F0702030302020204"/>
              <a:sym typeface="Comic Sans MS" panose="030F0702030302020204"/>
            </a:endParaRPr>
          </a:p>
        </p:txBody>
      </p:sp>
      <p:sp>
        <p:nvSpPr>
          <p:cNvPr id="133" name="Google Shape;133;p24"/>
          <p:cNvSpPr txBox="1">
            <a:spLocks noGrp="1"/>
          </p:cNvSpPr>
          <p:nvPr>
            <p:ph type="body" idx="1"/>
          </p:nvPr>
        </p:nvSpPr>
        <p:spPr>
          <a:xfrm>
            <a:off x="0" y="668700"/>
            <a:ext cx="9144000" cy="447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b="1">
              <a:solidFill>
                <a:schemeClr val="dk1"/>
              </a:solidFill>
            </a:endParaRPr>
          </a:p>
        </p:txBody>
      </p:sp>
      <p:pic>
        <p:nvPicPr>
          <p:cNvPr id="134" name="Google Shape;134;p24"/>
          <p:cNvPicPr preferRelativeResize="0"/>
          <p:nvPr/>
        </p:nvPicPr>
        <p:blipFill>
          <a:blip r:embed="rId3"/>
          <a:stretch>
            <a:fillRect/>
          </a:stretch>
        </p:blipFill>
        <p:spPr>
          <a:xfrm>
            <a:off x="0" y="668700"/>
            <a:ext cx="9144001" cy="4474800"/>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179500" y="-133500"/>
            <a:ext cx="6464400" cy="6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1860" i="1" u="sng">
                <a:solidFill>
                  <a:srgbClr val="FF00FF"/>
                </a:solidFill>
                <a:latin typeface="Oswald SemiBold"/>
                <a:ea typeface="Oswald SemiBold"/>
                <a:cs typeface="Oswald SemiBold"/>
                <a:sym typeface="Oswald SemiBold"/>
              </a:rPr>
              <a:t>Code For Implementation Of Hardware And Software</a:t>
            </a:r>
            <a:endParaRPr sz="1860" i="1" u="sng">
              <a:solidFill>
                <a:srgbClr val="FF00FF"/>
              </a:solidFill>
              <a:latin typeface="Oswald SemiBold"/>
              <a:ea typeface="Oswald SemiBold"/>
              <a:cs typeface="Oswald SemiBold"/>
              <a:sym typeface="Oswald SemiBold"/>
            </a:endParaRPr>
          </a:p>
        </p:txBody>
      </p:sp>
      <p:sp>
        <p:nvSpPr>
          <p:cNvPr id="140" name="Google Shape;140;p25"/>
          <p:cNvSpPr txBox="1">
            <a:spLocks noGrp="1"/>
          </p:cNvSpPr>
          <p:nvPr>
            <p:ph type="body" idx="1"/>
          </p:nvPr>
        </p:nvSpPr>
        <p:spPr>
          <a:xfrm>
            <a:off x="74325" y="522900"/>
            <a:ext cx="4177800" cy="46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Define NOP assembly instruction for delay</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#define NOP __asm__("nop")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LED pattern</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unsigned int pattern = 0b0001000100010010; // RED | RED | RED | GR</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unsigned int maskPattern[4] = {0xFFF0, 0xFF0F, 0xF0FF, 0x0FFF};</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Sensor variables</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presentSensorId = 0; // Initial value</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nextSensorId = 1; // Initial value</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sensorCount = 4;</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Time constants</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const long greenDelay = 10000; // 10 sec</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const long yellowDelay = 4000; // 4 sec</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Sensor Pins</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sensorPin[4] = {A0, A1, A2, A3};</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Shift Register (SHR) control pins</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SER = 2;</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RST = 3;</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inClk = 4;</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int outClk = 5;</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Function to initialize the sensor pins</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95000"/>
              </a:lnSpc>
              <a:spcBef>
                <a:spcPts val="0"/>
              </a:spcBef>
              <a:spcAft>
                <a:spcPts val="1200"/>
              </a:spcAft>
              <a:buSzPts val="523"/>
              <a:buNone/>
            </a:pPr>
            <a:endParaRPr sz="1070" i="1">
              <a:solidFill>
                <a:srgbClr val="00FF00"/>
              </a:solidFill>
              <a:latin typeface="League Spartan SemiBold"/>
              <a:ea typeface="League Spartan SemiBold"/>
              <a:cs typeface="League Spartan SemiBold"/>
              <a:sym typeface="League Spartan SemiBold"/>
            </a:endParaRPr>
          </a:p>
        </p:txBody>
      </p:sp>
      <p:sp>
        <p:nvSpPr>
          <p:cNvPr id="141" name="Google Shape;141;p25"/>
          <p:cNvSpPr txBox="1"/>
          <p:nvPr/>
        </p:nvSpPr>
        <p:spPr>
          <a:xfrm>
            <a:off x="2148550" y="1385300"/>
            <a:ext cx="23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2" name="Google Shape;142;p25"/>
          <p:cNvSpPr txBox="1"/>
          <p:nvPr/>
        </p:nvSpPr>
        <p:spPr>
          <a:xfrm>
            <a:off x="4641425" y="477600"/>
            <a:ext cx="4239600" cy="615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init_Port() {</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pinMode(sensorPin[0], INPUT);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pinMode(sensorPin[1], INPUT);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pinMode(sensorPin[2], INPUT);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pinMode(sensorPin[3], INPUT);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Function to initialize the LED lights and shift register</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init_Light() {</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pinMode(SER, OUTPUT);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pinMode(RST, OUTPUT);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pinMode(inClk, OUTPUT);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pinMode(outClk, OUTPUT);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Set initial pin states to 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digitalWrite(SER, 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digitalWrite(RST, 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digitalWrite(inClk, 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delay(500);</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Generate a pulse on inClk and outClk pins for initialization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digitalWrite(inClk, HIGH);</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delay(10);</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HIGH);</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delay(10);</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a:solidFill>
                <a:srgbClr val="9900FF"/>
              </a:solidFill>
            </a:endParaRP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52550" y="140950"/>
            <a:ext cx="42201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digitalWrite(inClk,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digitalWrite(RST, HIGH);</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Function to write LED pattern to the shift register</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write_LED(byte val1, byte val2) {</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digitalWrite(inClk,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Shift out the values to the shift register</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shiftOut(SER, inClk, MSBFIRST, val2);</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shiftOut(SER, inClk, MSBFIRST, val1);</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HIGH);</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digitalWrite(outClk,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digitalWrite(inClk, LOW);</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NOP;</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80000"/>
              </a:lnSpc>
              <a:spcBef>
                <a:spcPts val="0"/>
              </a:spcBef>
              <a:spcAft>
                <a:spcPts val="0"/>
              </a:spcAft>
              <a:buSzPts val="688"/>
              <a:buNone/>
            </a:pP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80000"/>
              </a:lnSpc>
              <a:spcBef>
                <a:spcPts val="0"/>
              </a:spcBef>
              <a:spcAft>
                <a:spcPts val="0"/>
              </a:spcAft>
              <a:buSzPts val="688"/>
              <a:buNone/>
            </a:pP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80000"/>
              </a:lnSpc>
              <a:spcBef>
                <a:spcPts val="0"/>
              </a:spcBef>
              <a:spcAft>
                <a:spcPts val="0"/>
              </a:spcAft>
              <a:buSzPts val="688"/>
              <a:buNone/>
            </a:pP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80000"/>
              </a:lnSpc>
              <a:spcBef>
                <a:spcPts val="0"/>
              </a:spcBef>
              <a:spcAft>
                <a:spcPts val="0"/>
              </a:spcAft>
              <a:buSzPts val="688"/>
              <a:buNone/>
            </a:pP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80000"/>
              </a:lnSpc>
              <a:spcBef>
                <a:spcPts val="0"/>
              </a:spcBef>
              <a:spcAft>
                <a:spcPts val="0"/>
              </a:spcAft>
              <a:buSzPts val="688"/>
              <a:buNone/>
            </a:pPr>
            <a:endParaRPr sz="1100" i="1">
              <a:solidFill>
                <a:srgbClr val="00FF00"/>
              </a:solidFill>
              <a:latin typeface="League Spartan SemiBold"/>
              <a:ea typeface="League Spartan SemiBold"/>
              <a:cs typeface="League Spartan SemiBold"/>
              <a:sym typeface="League Spartan SemiBold"/>
            </a:endParaRPr>
          </a:p>
        </p:txBody>
      </p:sp>
      <p:sp>
        <p:nvSpPr>
          <p:cNvPr id="148" name="Google Shape;148;p26"/>
          <p:cNvSpPr txBox="1"/>
          <p:nvPr/>
        </p:nvSpPr>
        <p:spPr>
          <a:xfrm>
            <a:off x="3725725" y="0"/>
            <a:ext cx="5250000" cy="52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 Function to display the current LED signal pattern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displaySignal() {</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write_LED(byte(pattern &amp; 0xFF), byte(pattern &gt;&gt; 8));</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Function to update the signal from green to yellow</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green2yellowUpdate() {</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unsigned int musk_presentSensorId;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unsigned int musk_nextSensorId;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0b0001000100010001; // Default make all red then change</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musk_presentSensorId = maskPattern[presentSensorId];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musk_nextSensorId = maskPattern[nextSensorId];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&amp; musk_presentSensorId;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 (0b0100 &lt;&lt; presentSensorId * 4); // Load yellow pattern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&amp; musk_nextSensorId;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 (0b0100 &lt;&lt; nextSensorId * 4); // Load yellow pattern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 Function to update the signal from yellow to green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void yellow2greenUpdate() {</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unsigned int musk_nextSensorId;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0b0001000100010001; // Default make all red then change</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musk_nextSensorId = maskPattern[nextSensorId];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&amp; musk_nextSensorId;</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pattern = pattern | (0b0010 &lt;&lt; nextSensorId * 4); // Load green pattern</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100" i="1">
                <a:solidFill>
                  <a:srgbClr val="00FF00"/>
                </a:solidFill>
                <a:latin typeface="League Spartan SemiBold"/>
                <a:ea typeface="League Spartan SemiBold"/>
                <a:cs typeface="League Spartan SemiBold"/>
                <a:sym typeface="League Spartan SemiBold"/>
              </a:rPr>
              <a:t>}</a:t>
            </a:r>
            <a:endParaRPr sz="110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100" i="1">
              <a:solidFill>
                <a:srgbClr val="00FF00"/>
              </a:solidFill>
              <a:latin typeface="League Spartan SemiBold"/>
              <a:ea typeface="League Spartan SemiBold"/>
              <a:cs typeface="League Spartan SemiBold"/>
              <a:sym typeface="League Spartan SemiBold"/>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p:nvPr/>
        </p:nvSpPr>
        <p:spPr>
          <a:xfrm>
            <a:off x="0" y="0"/>
            <a:ext cx="40518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Function to update the current sensor ID based on road occupancy</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void sensorIdUpdate()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int I;</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int busyFlag = 0; // Reset value</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Check the sensors after the current sensor</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for (I = presentSensorId; I &lt; sensorCount; I++)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if ((I != presentSensorId) &amp;&amp; (digitalRead(sensorPin[I]) == LOW))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nextSensorId = I;</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busyFlag = 1;</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break;// If no busy road found after the current sensor, check the sensors before the current sensor</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if (busyFlag == 0)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for (I = 0; I &lt; presentSensorId; I++)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if ((I != presentSensorId) &amp;&amp; (digitalRead(sensorPin[I]) == LOW))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nextSensorId = I;</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busyFlag = 1;</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break;</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If no road is busy, regular update by incrementing the current sensor ID</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if (busyFlag == 0)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nextSensorId = (presentSensorId + 1) % sensorCount;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1200"/>
              </a:spcAft>
              <a:buNone/>
            </a:pPr>
            <a:endParaRPr sz="1050" i="1">
              <a:solidFill>
                <a:srgbClr val="00FF00"/>
              </a:solidFill>
              <a:latin typeface="League Spartan SemiBold"/>
              <a:ea typeface="League Spartan SemiBold"/>
              <a:cs typeface="League Spartan SemiBold"/>
              <a:sym typeface="League Spartan SemiBold"/>
            </a:endParaRPr>
          </a:p>
        </p:txBody>
      </p:sp>
      <p:sp>
        <p:nvSpPr>
          <p:cNvPr id="154" name="Google Shape;154;p27"/>
          <p:cNvSpPr txBox="1"/>
          <p:nvPr/>
        </p:nvSpPr>
        <p:spPr>
          <a:xfrm>
            <a:off x="4651250" y="0"/>
            <a:ext cx="44493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void setup()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Serial.begin(9600);</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Serial.println(" ------- Automatic Traffic Light Control based on Density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Initialize the sensor pins</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init_Port();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Initialize the LED lights and shift register</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init_Light();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void loop() {</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Display the current LED signal pattern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displaySignal();</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Delay for the green signal duration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delay(greenDelay);  // Update the sensor ID based on road occupancy</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sensorIdUpdate();</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Update the signal from green to yellow</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green2yellowUpdate();</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Display the updated LED signal pattern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displaySignal();</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Delay for the yellow signal duration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delay(yellowDelay);</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Update the signal from yellow to green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yellow2greenUpdate();</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Update the present sensor ID</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presentSensorId = nextSensorId;</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 Update the sensor ID for the next iteration</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sensorIdUpdate();</a:t>
            </a:r>
            <a:endParaRPr sz="1050" i="1">
              <a:solidFill>
                <a:srgbClr val="00FF00"/>
              </a:solidFill>
              <a:latin typeface="League Spartan SemiBold"/>
              <a:ea typeface="League Spartan SemiBold"/>
              <a:cs typeface="League Spartan SemiBold"/>
              <a:sym typeface="League Spartan SemiBold"/>
            </a:endParaRPr>
          </a:p>
          <a:p>
            <a:pPr marL="0" lvl="0" indent="0" algn="l" rtl="0">
              <a:lnSpc>
                <a:spcPct val="115000"/>
              </a:lnSpc>
              <a:spcBef>
                <a:spcPts val="0"/>
              </a:spcBef>
              <a:spcAft>
                <a:spcPts val="0"/>
              </a:spcAft>
              <a:buNone/>
            </a:pPr>
            <a:r>
              <a:rPr lang="en-GB" sz="1050" i="1">
                <a:solidFill>
                  <a:srgbClr val="00FF00"/>
                </a:solidFill>
                <a:latin typeface="League Spartan SemiBold"/>
                <a:ea typeface="League Spartan SemiBold"/>
                <a:cs typeface="League Spartan SemiBold"/>
                <a:sym typeface="League Spartan SemiBold"/>
              </a:rPr>
              <a:t>}</a:t>
            </a:r>
            <a:endParaRPr sz="1050" i="1">
              <a:solidFill>
                <a:srgbClr val="00FF00"/>
              </a:solidFill>
              <a:latin typeface="League Spartan SemiBold"/>
              <a:ea typeface="League Spartan SemiBold"/>
              <a:cs typeface="League Spartan SemiBold"/>
              <a:sym typeface="League Spartan SemiBold"/>
            </a:endParaRPr>
          </a:p>
          <a:p>
            <a:pPr marL="0" lvl="0" indent="0" algn="l" rtl="0">
              <a:spcBef>
                <a:spcPts val="0"/>
              </a:spcBef>
              <a:spcAft>
                <a:spcPts val="0"/>
              </a:spcAft>
              <a:buNone/>
            </a:pPr>
            <a:endParaRPr sz="1050" i="1">
              <a:solidFill>
                <a:srgbClr val="00FF00"/>
              </a:solidFill>
              <a:latin typeface="League Spartan SemiBold"/>
              <a:ea typeface="League Spartan SemiBold"/>
              <a:cs typeface="League Spartan SemiBold"/>
              <a:sym typeface="League Spartan SemiBold"/>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111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i="1" u="sng">
                <a:solidFill>
                  <a:srgbClr val="FFFF00"/>
                </a:solidFill>
                <a:latin typeface="League Spartan ExtraBold"/>
                <a:ea typeface="League Spartan ExtraBold"/>
                <a:cs typeface="League Spartan ExtraBold"/>
                <a:sym typeface="League Spartan ExtraBold"/>
              </a:rPr>
              <a:t>Methodology:</a:t>
            </a:r>
            <a:endParaRPr sz="1200" i="1" u="sng">
              <a:solidFill>
                <a:srgbClr val="FFFF00"/>
              </a:solidFill>
              <a:latin typeface="League Spartan ExtraBold"/>
              <a:ea typeface="League Spartan ExtraBold"/>
              <a:cs typeface="League Spartan ExtraBold"/>
              <a:sym typeface="League Spartan ExtraBold"/>
            </a:endParaRPr>
          </a:p>
          <a:p>
            <a:pPr marL="0" lvl="0" indent="0" algn="l" rtl="0">
              <a:spcBef>
                <a:spcPts val="0"/>
              </a:spcBef>
              <a:spcAft>
                <a:spcPts val="0"/>
              </a:spcAft>
              <a:buClr>
                <a:schemeClr val="dk1"/>
              </a:buClr>
              <a:buSzPts val="990"/>
              <a:buFont typeface="Arial" panose="020B0604020202020204"/>
              <a:buNone/>
            </a:pPr>
            <a:endParaRPr sz="1200">
              <a:solidFill>
                <a:srgbClr val="00B0F0"/>
              </a:solidFill>
            </a:endParaRPr>
          </a:p>
          <a:p>
            <a:pPr marL="457200" lvl="0" indent="0" algn="l" rtl="0">
              <a:spcBef>
                <a:spcPts val="0"/>
              </a:spcBef>
              <a:spcAft>
                <a:spcPts val="0"/>
              </a:spcAft>
              <a:buNone/>
            </a:pPr>
            <a:r>
              <a:rPr lang="en-GB" sz="1300" b="1" i="1">
                <a:solidFill>
                  <a:srgbClr val="00FF00"/>
                </a:solidFill>
                <a:latin typeface="Lora"/>
                <a:ea typeface="Lora"/>
                <a:cs typeface="Lora"/>
                <a:sym typeface="Lora"/>
              </a:rPr>
              <a:t>1) IR Sensor Position: </a:t>
            </a:r>
            <a:endParaRPr sz="1300" b="1" i="1">
              <a:solidFill>
                <a:srgbClr val="00FF00"/>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r>
              <a:rPr lang="en-GB" sz="1300" b="1" i="1">
                <a:solidFill>
                  <a:srgbClr val="00FFFF"/>
                </a:solidFill>
                <a:latin typeface="Lora"/>
                <a:ea typeface="Lora"/>
                <a:cs typeface="Lora"/>
                <a:sym typeface="Lora"/>
              </a:rPr>
              <a:t>Select the best intersections or roadway segments to install IR sensors. Think about variables like view perceivability, inclusion region, and sensor distance. A crucial arrangement ensures that cars passing through the examined area may be successfully located.</a:t>
            </a:r>
            <a:endParaRPr sz="1300" b="1" i="1">
              <a:solidFill>
                <a:srgbClr val="00FFFF"/>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r>
              <a:rPr lang="en-GB" sz="1300" b="1" i="1">
                <a:solidFill>
                  <a:srgbClr val="00FF00"/>
                </a:solidFill>
                <a:latin typeface="Lora"/>
                <a:ea typeface="Lora"/>
                <a:cs typeface="Lora"/>
                <a:sym typeface="Lora"/>
              </a:rPr>
              <a:t>2) Vehicle Location: </a:t>
            </a:r>
            <a:endParaRPr sz="1300" b="1" i="1">
              <a:solidFill>
                <a:srgbClr val="00FF00"/>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r>
              <a:rPr lang="en-GB" sz="1300" b="1" i="1">
                <a:solidFill>
                  <a:srgbClr val="00FFFF"/>
                </a:solidFill>
                <a:latin typeface="Lora"/>
                <a:ea typeface="Lora"/>
                <a:cs typeface="Lora"/>
                <a:sym typeface="Lora"/>
              </a:rPr>
              <a:t>IR sensors are used to locate automobiles in certain locations or zones. When a vehicle passes within the identification zone, it interferes with the sensor's infrared beam. The sensor detects the interference, indicating the presence of a vehicle.</a:t>
            </a:r>
            <a:endParaRPr sz="1300" b="1" i="1">
              <a:solidFill>
                <a:srgbClr val="00FFFF"/>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r>
              <a:rPr lang="en-GB" sz="1300" b="1" i="1">
                <a:solidFill>
                  <a:srgbClr val="00FF00"/>
                </a:solidFill>
                <a:latin typeface="Lora"/>
                <a:ea typeface="Lora"/>
                <a:cs typeface="Lora"/>
                <a:sym typeface="Lora"/>
              </a:rPr>
              <a:t>3) Density Assessment: </a:t>
            </a:r>
            <a:endParaRPr sz="1300" b="1" i="1">
              <a:solidFill>
                <a:srgbClr val="00FF00"/>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r>
              <a:rPr lang="en-GB" sz="1300" b="1" i="1">
                <a:solidFill>
                  <a:srgbClr val="00FFFF"/>
                </a:solidFill>
                <a:latin typeface="Lora"/>
                <a:ea typeface="Lora"/>
                <a:cs typeface="Lora"/>
                <a:sym typeface="Lora"/>
              </a:rPr>
              <a:t>Using the data obtained from the IR sensors, calculations are made to evaluate the vehicle density.  This can include examining the span and recurrence of breaks in the IR bar brought about by passing vehicles. </a:t>
            </a:r>
            <a:endParaRPr sz="1300" b="1" i="1">
              <a:solidFill>
                <a:srgbClr val="00FFFF"/>
              </a:solidFill>
              <a:latin typeface="Lora"/>
              <a:ea typeface="Lora"/>
              <a:cs typeface="Lora"/>
              <a:sym typeface="Lora"/>
            </a:endParaRPr>
          </a:p>
          <a:p>
            <a:pPr marL="457200" lvl="0" indent="0" algn="l" rtl="0">
              <a:spcBef>
                <a:spcPts val="0"/>
              </a:spcBef>
              <a:spcAft>
                <a:spcPts val="0"/>
              </a:spcAft>
              <a:buNone/>
            </a:pPr>
            <a:endParaRPr sz="1300" b="1" i="1">
              <a:solidFill>
                <a:srgbClr val="00FF00"/>
              </a:solidFill>
              <a:latin typeface="Lora"/>
              <a:ea typeface="Lora"/>
              <a:cs typeface="Lora"/>
              <a:sym typeface="Lora"/>
            </a:endParaRPr>
          </a:p>
          <a:p>
            <a:pPr marL="457200" lvl="0" indent="0" algn="l" rtl="0">
              <a:spcBef>
                <a:spcPts val="0"/>
              </a:spcBef>
              <a:spcAft>
                <a:spcPts val="0"/>
              </a:spcAft>
              <a:buNone/>
            </a:pPr>
            <a:endParaRPr sz="1300" i="1">
              <a:solidFill>
                <a:srgbClr val="00B0F0"/>
              </a:solidFill>
              <a:latin typeface="Lora Medium"/>
              <a:ea typeface="Lora Medium"/>
              <a:cs typeface="Lora Medium"/>
              <a:sym typeface="Lora Medium"/>
            </a:endParaRPr>
          </a:p>
          <a:p>
            <a:pPr marL="0" lvl="0" indent="0" algn="l" rtl="0">
              <a:spcBef>
                <a:spcPts val="0"/>
              </a:spcBef>
              <a:spcAft>
                <a:spcPts val="0"/>
              </a:spcAft>
              <a:buClr>
                <a:schemeClr val="dk1"/>
              </a:buClr>
              <a:buSzPts val="990"/>
              <a:buFont typeface="Arial" panose="020B0604020202020204"/>
              <a:buNone/>
            </a:pPr>
            <a:endParaRPr sz="1300" i="1">
              <a:solidFill>
                <a:srgbClr val="00B0F0"/>
              </a:solidFill>
              <a:latin typeface="Lora Medium"/>
              <a:ea typeface="Lora Medium"/>
              <a:cs typeface="Lora Medium"/>
              <a:sym typeface="Lora Medium"/>
            </a:endParaRPr>
          </a:p>
          <a:p>
            <a:pPr marL="0" lvl="0" indent="0" algn="l" rtl="0">
              <a:spcBef>
                <a:spcPts val="0"/>
              </a:spcBef>
              <a:spcAft>
                <a:spcPts val="0"/>
              </a:spcAft>
              <a:buSzPts val="990"/>
              <a:buNone/>
            </a:pPr>
            <a:endParaRPr sz="1300" i="1">
              <a:solidFill>
                <a:srgbClr val="00B0F0"/>
              </a:solidFill>
              <a:latin typeface="Lora Medium"/>
              <a:ea typeface="Lora Medium"/>
              <a:cs typeface="Lora Medium"/>
              <a:sym typeface="Lora Medium"/>
            </a:endParaRPr>
          </a:p>
        </p:txBody>
      </p:sp>
      <p:sp>
        <p:nvSpPr>
          <p:cNvPr id="160" name="Google Shape;160;p28"/>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111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u="sng">
              <a:solidFill>
                <a:srgbClr val="FFFF00"/>
              </a:solidFill>
              <a:latin typeface="League Spartan ExtraBold"/>
              <a:ea typeface="League Spartan ExtraBold"/>
              <a:cs typeface="League Spartan ExtraBold"/>
              <a:sym typeface="League Spartan ExtraBold"/>
            </a:endParaRPr>
          </a:p>
          <a:p>
            <a:pPr marL="0" lvl="0" indent="0" algn="l" rtl="0">
              <a:spcBef>
                <a:spcPts val="0"/>
              </a:spcBef>
              <a:spcAft>
                <a:spcPts val="0"/>
              </a:spcAft>
              <a:buClr>
                <a:schemeClr val="dk1"/>
              </a:buClr>
              <a:buSzPts val="990"/>
              <a:buFont typeface="Arial" panose="020B0604020202020204"/>
              <a:buNone/>
            </a:pPr>
            <a:endParaRPr sz="1200">
              <a:solidFill>
                <a:srgbClr val="00B0F0"/>
              </a:solidFill>
            </a:endParaRPr>
          </a:p>
          <a:p>
            <a:pPr marL="0" lvl="0" indent="0" algn="l" rtl="0">
              <a:lnSpc>
                <a:spcPct val="150000"/>
              </a:lnSpc>
              <a:spcBef>
                <a:spcPts val="0"/>
              </a:spcBef>
              <a:spcAft>
                <a:spcPts val="0"/>
              </a:spcAft>
              <a:buNone/>
            </a:pP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r>
              <a:rPr lang="en-GB" sz="1300" b="1" i="1">
                <a:solidFill>
                  <a:srgbClr val="00FF00"/>
                </a:solidFill>
                <a:latin typeface="Lora"/>
                <a:ea typeface="Lora"/>
                <a:cs typeface="Lora"/>
                <a:sym typeface="Lora"/>
              </a:rPr>
              <a:t>4)  Information Handling: </a:t>
            </a: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r>
              <a:rPr lang="en-GB" sz="1300" b="1" i="1">
                <a:solidFill>
                  <a:srgbClr val="00FFFF"/>
                </a:solidFill>
                <a:latin typeface="Lora"/>
                <a:ea typeface="Lora"/>
                <a:cs typeface="Lora"/>
                <a:sym typeface="Lora"/>
              </a:rPr>
              <a:t>The information gathered from the IR sensors is handled utilizing Arduino microcontrollers or comparable gadgets. These microcontrollers get the sensor information and perform calculations to total and dissect the density data continuously. The information handling calculations might include separating procedures, factual investigation, or AI ways to deal with work on the precision of density assessment. </a:t>
            </a:r>
            <a:endParaRPr sz="1300" b="1" i="1">
              <a:solidFill>
                <a:srgbClr val="00FFFF"/>
              </a:solidFill>
              <a:latin typeface="Lora"/>
              <a:ea typeface="Lora"/>
              <a:cs typeface="Lora"/>
              <a:sym typeface="Lora"/>
            </a:endParaRPr>
          </a:p>
          <a:p>
            <a:pPr marL="0" lvl="0" indent="0" algn="l" rtl="0">
              <a:lnSpc>
                <a:spcPct val="150000"/>
              </a:lnSpc>
              <a:spcBef>
                <a:spcPts val="0"/>
              </a:spcBef>
              <a:spcAft>
                <a:spcPts val="0"/>
              </a:spcAft>
              <a:buNone/>
            </a:pP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r>
              <a:rPr lang="en-GB" sz="1300" b="1" i="1">
                <a:solidFill>
                  <a:srgbClr val="00FF00"/>
                </a:solidFill>
                <a:latin typeface="Lora"/>
                <a:ea typeface="Lora"/>
                <a:cs typeface="Lora"/>
                <a:sym typeface="Lora"/>
              </a:rPr>
              <a:t>5)  Traffic Light Timing: </a:t>
            </a: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endParaRPr sz="1300" b="1" i="1">
              <a:solidFill>
                <a:srgbClr val="00FF00"/>
              </a:solidFill>
              <a:latin typeface="Lora"/>
              <a:ea typeface="Lora"/>
              <a:cs typeface="Lora"/>
              <a:sym typeface="Lora"/>
            </a:endParaRPr>
          </a:p>
          <a:p>
            <a:pPr marL="0" lvl="0" indent="0" algn="l" rtl="0">
              <a:lnSpc>
                <a:spcPct val="150000"/>
              </a:lnSpc>
              <a:spcBef>
                <a:spcPts val="0"/>
              </a:spcBef>
              <a:spcAft>
                <a:spcPts val="0"/>
              </a:spcAft>
              <a:buNone/>
            </a:pPr>
            <a:r>
              <a:rPr lang="en-GB" sz="1300" b="1" i="1">
                <a:solidFill>
                  <a:srgbClr val="00FFFF"/>
                </a:solidFill>
                <a:latin typeface="Lora"/>
                <a:ea typeface="Lora"/>
                <a:cs typeface="Lora"/>
                <a:sym typeface="Lora"/>
              </a:rPr>
              <a:t>Calculations are created to progressively change the timings of traffic lights in view of the assessed vehicle density. These calculations plan to improve traffic stream and decrease blockage by adjusting signal stages, cycle lengths, and green time allotments in light of changes in rush hour traffic conditions. The objective is to distribute more green chance to bearings with higher vehicle density to work with smoother traffic stream.</a:t>
            </a:r>
            <a:endParaRPr sz="1300" i="1">
              <a:solidFill>
                <a:srgbClr val="00FFFF"/>
              </a:solidFill>
              <a:latin typeface="Lora Medium"/>
              <a:ea typeface="Lora Medium"/>
              <a:cs typeface="Lora Medium"/>
              <a:sym typeface="Lora Medium"/>
            </a:endParaRPr>
          </a:p>
          <a:p>
            <a:pPr marL="0" lvl="0" indent="0" algn="l" rtl="0">
              <a:spcBef>
                <a:spcPts val="0"/>
              </a:spcBef>
              <a:spcAft>
                <a:spcPts val="0"/>
              </a:spcAft>
              <a:buNone/>
            </a:pPr>
            <a:endParaRPr sz="1300" i="1">
              <a:solidFill>
                <a:srgbClr val="00B0F0"/>
              </a:solidFill>
              <a:latin typeface="Lora Medium"/>
              <a:ea typeface="Lora Medium"/>
              <a:cs typeface="Lora Medium"/>
              <a:sym typeface="Lora Medium"/>
            </a:endParaRPr>
          </a:p>
          <a:p>
            <a:pPr marL="457200" lvl="0" indent="0" algn="l" rtl="0">
              <a:spcBef>
                <a:spcPts val="0"/>
              </a:spcBef>
              <a:spcAft>
                <a:spcPts val="0"/>
              </a:spcAft>
              <a:buNone/>
            </a:pPr>
            <a:endParaRPr sz="1300" i="1">
              <a:solidFill>
                <a:srgbClr val="00B0F0"/>
              </a:solidFill>
              <a:latin typeface="Lora Medium"/>
              <a:ea typeface="Lora Medium"/>
              <a:cs typeface="Lora Medium"/>
              <a:sym typeface="Lora Medium"/>
            </a:endParaRPr>
          </a:p>
          <a:p>
            <a:pPr marL="0" lvl="0" indent="0" algn="l" rtl="0">
              <a:spcBef>
                <a:spcPts val="0"/>
              </a:spcBef>
              <a:spcAft>
                <a:spcPts val="0"/>
              </a:spcAft>
              <a:buClr>
                <a:schemeClr val="dk1"/>
              </a:buClr>
              <a:buSzPts val="990"/>
              <a:buFont typeface="Arial" panose="020B0604020202020204"/>
              <a:buNone/>
            </a:pPr>
            <a:endParaRPr sz="1300" i="1">
              <a:solidFill>
                <a:srgbClr val="00B0F0"/>
              </a:solidFill>
              <a:latin typeface="Lora Medium"/>
              <a:ea typeface="Lora Medium"/>
              <a:cs typeface="Lora Medium"/>
              <a:sym typeface="Lora Medium"/>
            </a:endParaRPr>
          </a:p>
          <a:p>
            <a:pPr marL="0" lvl="0" indent="0" algn="l" rtl="0">
              <a:spcBef>
                <a:spcPts val="0"/>
              </a:spcBef>
              <a:spcAft>
                <a:spcPts val="0"/>
              </a:spcAft>
              <a:buSzPts val="990"/>
              <a:buNone/>
            </a:pPr>
            <a:endParaRPr sz="1300" i="1">
              <a:solidFill>
                <a:srgbClr val="00B0F0"/>
              </a:solidFill>
              <a:latin typeface="Lora Medium"/>
              <a:ea typeface="Lora Medium"/>
              <a:cs typeface="Lora Medium"/>
              <a:sym typeface="Lora Medium"/>
            </a:endParaRPr>
          </a:p>
        </p:txBody>
      </p:sp>
      <p:sp>
        <p:nvSpPr>
          <p:cNvPr id="166" name="Google Shape;166;p29"/>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42075" y="88800"/>
            <a:ext cx="9102000" cy="57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i="1">
                <a:solidFill>
                  <a:srgbClr val="FFFF00"/>
                </a:solidFill>
                <a:latin typeface="Oswald"/>
                <a:ea typeface="Oswald"/>
                <a:cs typeface="Oswald"/>
                <a:sym typeface="Oswald"/>
              </a:rPr>
              <a:t>Conclusion</a:t>
            </a:r>
            <a:endParaRPr b="1" i="1">
              <a:solidFill>
                <a:srgbClr val="FFFF00"/>
              </a:solidFill>
              <a:latin typeface="Oswald"/>
              <a:ea typeface="Oswald"/>
              <a:cs typeface="Oswald"/>
              <a:sym typeface="Oswald"/>
            </a:endParaRPr>
          </a:p>
        </p:txBody>
      </p:sp>
      <p:sp>
        <p:nvSpPr>
          <p:cNvPr id="172" name="Google Shape;172;p30"/>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body" idx="1"/>
          </p:nvPr>
        </p:nvSpPr>
        <p:spPr>
          <a:xfrm>
            <a:off x="42075" y="668550"/>
            <a:ext cx="9102000" cy="4372500"/>
          </a:xfrm>
          <a:prstGeom prst="rect">
            <a:avLst/>
          </a:prstGeom>
        </p:spPr>
        <p:txBody>
          <a:bodyPr spcFirstLastPara="1" wrap="square" lIns="91425" tIns="91425" rIns="91425" bIns="91425" anchor="t" anchorCtr="0">
            <a:noAutofit/>
          </a:bodyPr>
          <a:lstStyle/>
          <a:p>
            <a:pPr marL="0" lvl="0" indent="0" algn="just" rtl="0">
              <a:lnSpc>
                <a:spcPct val="142000"/>
              </a:lnSpc>
              <a:spcBef>
                <a:spcPts val="1200"/>
              </a:spcBef>
              <a:spcAft>
                <a:spcPts val="0"/>
              </a:spcAft>
              <a:buClr>
                <a:schemeClr val="dk1"/>
              </a:buClr>
              <a:buSzPts val="275"/>
              <a:buFont typeface="Arial" panose="020B0604020202020204"/>
              <a:buNone/>
            </a:pPr>
            <a:r>
              <a:rPr lang="en-GB" sz="1325" i="1">
                <a:solidFill>
                  <a:srgbClr val="00FFFF"/>
                </a:solidFill>
                <a:latin typeface="Georgia" panose="02040502050405020303"/>
                <a:ea typeface="Georgia" panose="02040502050405020303"/>
                <a:cs typeface="Georgia" panose="02040502050405020303"/>
                <a:sym typeface="Georgia" panose="02040502050405020303"/>
              </a:rPr>
              <a:t>In conclusion, IR-based traffic density detection and signal adjustment is a promising technology that can help to manage traffic flow at intersections more efficiently. By using IR sensors to detect the presence and density of vehicles, the system can accurately measure traffic conditions in real-time and adjust the timing of traffic signals accordingly. This can help to reduce traffic congestion, improve travel times, and enhance overall safety on the roads.</a:t>
            </a:r>
            <a:endParaRPr sz="1325" i="1">
              <a:solidFill>
                <a:srgbClr val="00FFFF"/>
              </a:solidFill>
              <a:latin typeface="Georgia" panose="02040502050405020303"/>
              <a:ea typeface="Georgia" panose="02040502050405020303"/>
              <a:cs typeface="Georgia" panose="02040502050405020303"/>
              <a:sym typeface="Georgia" panose="02040502050405020303"/>
            </a:endParaRPr>
          </a:p>
          <a:p>
            <a:pPr marL="0" lvl="0" indent="0" algn="just" rtl="0">
              <a:lnSpc>
                <a:spcPct val="142000"/>
              </a:lnSpc>
              <a:spcBef>
                <a:spcPts val="1200"/>
              </a:spcBef>
              <a:spcAft>
                <a:spcPts val="0"/>
              </a:spcAft>
              <a:buClr>
                <a:schemeClr val="dk1"/>
              </a:buClr>
              <a:buSzPts val="275"/>
              <a:buFont typeface="Arial" panose="020B0604020202020204"/>
              <a:buNone/>
            </a:pPr>
            <a:r>
              <a:rPr lang="en-GB" sz="1325" i="1">
                <a:solidFill>
                  <a:srgbClr val="00FFFF"/>
                </a:solidFill>
                <a:latin typeface="Georgia" panose="02040502050405020303"/>
                <a:ea typeface="Georgia" panose="02040502050405020303"/>
                <a:cs typeface="Georgia" panose="02040502050405020303"/>
                <a:sym typeface="Georgia" panose="02040502050405020303"/>
              </a:rPr>
              <a:t>However, it's important to note that implementing such a system requires careful planning, testing, and ongoing maintenance to ensure its success. The accuracy and reliability of the IR sensors, software processing, and algorithm used to adjust traffic signals must be thoroughly tested and optimized before installation at an actual intersection. Additionally, ongoing monitoring and support will be required to address any issues that may arise and make necessary improvements to the system over time.Overall, IR-based traffic density detection and signal adjustment has great potential to improve traffic management and enhance the driving experience for commuters in urban areas. With proper planning and execution, this technology could play a vital role in creating safer, more efficient transportation systems for our cities.     </a:t>
            </a:r>
            <a:r>
              <a:rPr lang="en-GB" sz="925" i="1">
                <a:solidFill>
                  <a:srgbClr val="00FFFF"/>
                </a:solidFill>
                <a:latin typeface="Georgia" panose="02040502050405020303"/>
                <a:ea typeface="Georgia" panose="02040502050405020303"/>
                <a:cs typeface="Georgia" panose="02040502050405020303"/>
                <a:sym typeface="Georgia" panose="02040502050405020303"/>
              </a:rPr>
              <a:t>     </a:t>
            </a:r>
            <a:endParaRPr sz="925" i="1">
              <a:solidFill>
                <a:srgbClr val="00FFFF"/>
              </a:solidFill>
              <a:latin typeface="Georgia" panose="02040502050405020303"/>
              <a:ea typeface="Georgia" panose="02040502050405020303"/>
              <a:cs typeface="Georgia" panose="02040502050405020303"/>
              <a:sym typeface="Georgia" panose="02040502050405020303"/>
            </a:endParaRPr>
          </a:p>
          <a:p>
            <a:pPr marL="0" lvl="0" indent="0" algn="l" rtl="0">
              <a:lnSpc>
                <a:spcPct val="95000"/>
              </a:lnSpc>
              <a:spcBef>
                <a:spcPts val="1200"/>
              </a:spcBef>
              <a:spcAft>
                <a:spcPts val="1200"/>
              </a:spcAft>
              <a:buSzPts val="275"/>
              <a:buNone/>
            </a:pPr>
            <a:endParaRPr sz="360" i="1">
              <a:solidFill>
                <a:srgbClr val="00FFFF"/>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0" y="140100"/>
            <a:ext cx="9144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i="1" u="sng">
                <a:solidFill>
                  <a:srgbClr val="00FFFF"/>
                </a:solidFill>
                <a:latin typeface="Oswald"/>
                <a:ea typeface="Oswald"/>
                <a:cs typeface="Oswald"/>
                <a:sym typeface="Oswald"/>
              </a:rPr>
              <a:t>References</a:t>
            </a:r>
            <a:endParaRPr sz="2400" b="1" i="1" u="sng">
              <a:solidFill>
                <a:srgbClr val="00FFFF"/>
              </a:solidFill>
              <a:latin typeface="Oswald"/>
              <a:ea typeface="Oswald"/>
              <a:cs typeface="Oswald"/>
              <a:sym typeface="Oswald"/>
            </a:endParaRPr>
          </a:p>
        </p:txBody>
      </p:sp>
      <p:sp>
        <p:nvSpPr>
          <p:cNvPr id="179" name="Google Shape;179;p31"/>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31"/>
          <p:cNvSpPr txBox="1">
            <a:spLocks noGrp="1"/>
          </p:cNvSpPr>
          <p:nvPr>
            <p:ph type="body" idx="1"/>
          </p:nvPr>
        </p:nvSpPr>
        <p:spPr>
          <a:xfrm>
            <a:off x="0" y="648600"/>
            <a:ext cx="5334000" cy="4494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900"/>
              </a:spcBef>
              <a:spcAft>
                <a:spcPts val="0"/>
              </a:spcAft>
              <a:buClr>
                <a:srgbClr val="00B0F0"/>
              </a:buClr>
              <a:buSzPts val="1200"/>
              <a:buFont typeface="Lora Medium"/>
              <a:buAutoNum type="arabicPeriod"/>
            </a:pPr>
            <a:r>
              <a:rPr lang="en-GB" i="1">
                <a:solidFill>
                  <a:schemeClr val="dk1"/>
                </a:solidFill>
                <a:latin typeface="Lora Medium"/>
                <a:ea typeface="Lora Medium"/>
                <a:cs typeface="Lora Medium"/>
                <a:sym typeface="Lora Medium"/>
              </a:rPr>
              <a:t>H. K. Lo and H. F. Chow, “Adaptive traffic control system: Control strategy, prediction, resolution, and accuracy,” Journal of Advanced Transportation, vol. 36, no. 3, pp. 323–347, 2002.</a:t>
            </a:r>
            <a:endParaRPr i="1">
              <a:solidFill>
                <a:srgbClr val="00FF00"/>
              </a:solidFill>
              <a:latin typeface="Lora Medium"/>
              <a:ea typeface="Lora Medium"/>
              <a:cs typeface="Lora Medium"/>
              <a:sym typeface="Lora Medium"/>
            </a:endParaRPr>
          </a:p>
          <a:p>
            <a:pPr marL="457200" lvl="0" indent="-304800" algn="l" rtl="0">
              <a:lnSpc>
                <a:spcPct val="150000"/>
              </a:lnSpc>
              <a:spcBef>
                <a:spcPts val="0"/>
              </a:spcBef>
              <a:spcAft>
                <a:spcPts val="0"/>
              </a:spcAft>
              <a:buClr>
                <a:srgbClr val="00B0F0"/>
              </a:buClr>
              <a:buSzPts val="1200"/>
              <a:buFont typeface="Lora Medium"/>
              <a:buAutoNum type="arabicPeriod"/>
            </a:pPr>
            <a:r>
              <a:rPr lang="en-GB" i="1">
                <a:solidFill>
                  <a:schemeClr val="dk1"/>
                </a:solidFill>
                <a:latin typeface="Lora Medium"/>
                <a:ea typeface="Lora Medium"/>
                <a:cs typeface="Lora Medium"/>
                <a:sym typeface="Lora Medium"/>
              </a:rPr>
              <a:t>A. Stevanovic, “Adaptive traffic control systems: Domestic and foreign state of practice,” NCHRP Synthesis 403, Transportation Research Board, Washington, D.C., 2010.</a:t>
            </a:r>
            <a:endParaRPr i="1">
              <a:solidFill>
                <a:srgbClr val="00FF00"/>
              </a:solidFill>
              <a:latin typeface="Lora Medium"/>
              <a:ea typeface="Lora Medium"/>
              <a:cs typeface="Lora Medium"/>
              <a:sym typeface="Lora Medium"/>
            </a:endParaRPr>
          </a:p>
          <a:p>
            <a:pPr marL="457200" lvl="0" indent="-304800" algn="l" rtl="0">
              <a:lnSpc>
                <a:spcPct val="150000"/>
              </a:lnSpc>
              <a:spcBef>
                <a:spcPts val="0"/>
              </a:spcBef>
              <a:spcAft>
                <a:spcPts val="0"/>
              </a:spcAft>
              <a:buClr>
                <a:srgbClr val="00B0F0"/>
              </a:buClr>
              <a:buSzPts val="1200"/>
              <a:buFont typeface="Lora Medium"/>
              <a:buAutoNum type="arabicPeriod"/>
            </a:pPr>
            <a:r>
              <a:rPr lang="en-GB" i="1">
                <a:solidFill>
                  <a:schemeClr val="dk1"/>
                </a:solidFill>
                <a:latin typeface="Lora Medium"/>
                <a:ea typeface="Lora Medium"/>
                <a:cs typeface="Lora Medium"/>
                <a:sym typeface="Lora Medium"/>
              </a:rPr>
              <a:t>N. H. Gartner, C. Stamatiadis, and P. J. Tarnoff, “Development of advanced traffic signal control strategiesfor intelligent transportation systems: multilevel design,” Transportation Research Record, no. 1494, pp. 98–105, 1995.</a:t>
            </a:r>
            <a:endParaRPr i="1">
              <a:solidFill>
                <a:srgbClr val="00FF00"/>
              </a:solidFill>
              <a:latin typeface="Lora Medium"/>
              <a:ea typeface="Lora Medium"/>
              <a:cs typeface="Lora Medium"/>
              <a:sym typeface="Lora Medium"/>
            </a:endParaRPr>
          </a:p>
          <a:p>
            <a:pPr marL="457200" lvl="0" indent="-304800" algn="l" rtl="0">
              <a:lnSpc>
                <a:spcPct val="150000"/>
              </a:lnSpc>
              <a:spcBef>
                <a:spcPts val="0"/>
              </a:spcBef>
              <a:spcAft>
                <a:spcPts val="0"/>
              </a:spcAft>
              <a:buClr>
                <a:schemeClr val="dk1"/>
              </a:buClr>
              <a:buSzPts val="1200"/>
              <a:buFont typeface="Lora Medium"/>
              <a:buAutoNum type="arabicPeriod"/>
            </a:pPr>
            <a:r>
              <a:rPr lang="en-GB" i="1">
                <a:solidFill>
                  <a:schemeClr val="dk1"/>
                </a:solidFill>
                <a:latin typeface="Lora Medium"/>
                <a:ea typeface="Lora Medium"/>
                <a:cs typeface="Lora Medium"/>
                <a:sym typeface="Lora Medium"/>
              </a:rPr>
              <a:t>G. Sims A, The Sydney coordinated adaptive traffic system. Engineering Foundation Conference on Research Directions in Computer Control of Urban Traffic Systems, Calif, USA, 1979.</a:t>
            </a:r>
            <a:endParaRPr i="1">
              <a:solidFill>
                <a:schemeClr val="dk1"/>
              </a:solidFill>
              <a:latin typeface="Lora Medium"/>
              <a:ea typeface="Lora Medium"/>
              <a:cs typeface="Lora Medium"/>
              <a:sym typeface="Lora Medium"/>
            </a:endParaRPr>
          </a:p>
        </p:txBody>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500" b="1">
                <a:latin typeface="League Spartan"/>
                <a:ea typeface="League Spartan"/>
                <a:cs typeface="League Spartan"/>
                <a:sym typeface="League Spartan"/>
              </a:rPr>
              <a:t>Smart Traffic Solution: IR-Based Detection and Automatic Signal Adjustment</a:t>
            </a:r>
            <a:endParaRPr sz="2500" b="1">
              <a:latin typeface="League Spartan"/>
              <a:ea typeface="League Spartan"/>
              <a:cs typeface="League Spartan"/>
              <a:sym typeface="League Spartan"/>
            </a:endParaRPr>
          </a:p>
          <a:p>
            <a:pPr marL="0" lvl="0" indent="0" algn="ctr" rtl="0">
              <a:spcBef>
                <a:spcPts val="0"/>
              </a:spcBef>
              <a:spcAft>
                <a:spcPts val="0"/>
              </a:spcAft>
              <a:buNone/>
            </a:pPr>
            <a:endParaRPr sz="2500" b="1">
              <a:latin typeface="League Spartan"/>
              <a:ea typeface="League Spartan"/>
              <a:cs typeface="League Spartan"/>
              <a:sym typeface="League Spartan"/>
            </a:endParaRPr>
          </a:p>
        </p:txBody>
      </p:sp>
      <p:sp>
        <p:nvSpPr>
          <p:cNvPr id="65" name="Google Shape;65;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i="1">
                <a:solidFill>
                  <a:srgbClr val="00FF00"/>
                </a:solidFill>
                <a:latin typeface="Georgia" panose="02040502050405020303"/>
                <a:ea typeface="Georgia" panose="02040502050405020303"/>
                <a:cs typeface="Georgia" panose="02040502050405020303"/>
                <a:sym typeface="Georgia" panose="02040502050405020303"/>
              </a:rPr>
              <a:t>Optimizing Traffic Flow with Infrared Sensors</a:t>
            </a:r>
            <a:endParaRPr sz="1600" i="1">
              <a:solidFill>
                <a:srgbClr val="00FF00"/>
              </a:solidFill>
              <a:latin typeface="Georgia" panose="02040502050405020303"/>
              <a:ea typeface="Georgia" panose="02040502050405020303"/>
              <a:cs typeface="Georgia" panose="02040502050405020303"/>
              <a:sym typeface="Georgia" panose="02040502050405020303"/>
            </a:endParaRPr>
          </a:p>
        </p:txBody>
      </p:sp>
      <p:sp>
        <p:nvSpPr>
          <p:cNvPr id="66" name="Google Shape;66;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body" idx="1"/>
          </p:nvPr>
        </p:nvSpPr>
        <p:spPr>
          <a:xfrm>
            <a:off x="311700" y="177125"/>
            <a:ext cx="6556200" cy="4392000"/>
          </a:xfrm>
          <a:prstGeom prst="rect">
            <a:avLst/>
          </a:prstGeom>
        </p:spPr>
        <p:txBody>
          <a:bodyPr spcFirstLastPara="1" wrap="square" lIns="91425" tIns="91425" rIns="91425" bIns="91425" anchor="t" anchorCtr="0">
            <a:noAutofit/>
          </a:bodyPr>
          <a:lstStyle/>
          <a:p>
            <a:pPr marL="457200" lvl="0" indent="-301625" algn="l" rtl="0">
              <a:lnSpc>
                <a:spcPct val="150000"/>
              </a:lnSpc>
              <a:spcBef>
                <a:spcPts val="190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N. H. Gartner, “OPAC: A demand-responsive strategy for traffic signal control,” Transportation Research Record, vol. 1983, no. 906, pp. 75–81, 1983.</a:t>
            </a:r>
            <a:endParaRPr sz="1150" i="1">
              <a:solidFill>
                <a:srgbClr val="00FF00"/>
              </a:solidFill>
              <a:highlight>
                <a:schemeClr val="lt1"/>
              </a:highlight>
              <a:latin typeface="Lora Medium"/>
              <a:ea typeface="Lora Medium"/>
              <a:cs typeface="Lora Medium"/>
              <a:sym typeface="Lora Medium"/>
            </a:endParaRPr>
          </a:p>
          <a:p>
            <a:pPr marL="457200" lvl="0" indent="-301625" algn="l" rtl="0">
              <a:lnSpc>
                <a:spcPct val="150000"/>
              </a:lnSpc>
              <a:spcBef>
                <a:spcPts val="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P. Mirchandani and L. Head, “A real-time traffic signal control system: architecture, algorithms, and analysis,” Transportation Research Part C: Emerging Technologies, vol. 9, no. 6, pp. 415–432, 2001.</a:t>
            </a:r>
            <a:endParaRPr sz="1150" i="1">
              <a:solidFill>
                <a:srgbClr val="00FF00"/>
              </a:solidFill>
              <a:highlight>
                <a:schemeClr val="lt1"/>
              </a:highlight>
              <a:latin typeface="Lora Medium"/>
              <a:ea typeface="Lora Medium"/>
              <a:cs typeface="Lora Medium"/>
              <a:sym typeface="Lora Medium"/>
            </a:endParaRPr>
          </a:p>
          <a:p>
            <a:pPr marL="457200" lvl="0" indent="-301625" algn="l" rtl="0">
              <a:lnSpc>
                <a:spcPct val="150000"/>
              </a:lnSpc>
              <a:spcBef>
                <a:spcPts val="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J. Hu, M. D. Fontaine, B. B. Park, and J. Ma, “Field evaluations of an adaptive traffic signal—Using private-sector probe data,” Journal of Transportation Engineering, vol. 142, no. 1, Article ID 04015033, 2016.</a:t>
            </a:r>
            <a:endParaRPr sz="1150" i="1">
              <a:solidFill>
                <a:srgbClr val="00FF00"/>
              </a:solidFill>
              <a:highlight>
                <a:schemeClr val="lt1"/>
              </a:highlight>
              <a:latin typeface="Lora Medium"/>
              <a:ea typeface="Lora Medium"/>
              <a:cs typeface="Lora Medium"/>
              <a:sym typeface="Lora Medium"/>
            </a:endParaRPr>
          </a:p>
          <a:p>
            <a:pPr marL="457200" lvl="0" indent="-301625" algn="l" rtl="0">
              <a:lnSpc>
                <a:spcPct val="150000"/>
              </a:lnSpc>
              <a:spcBef>
                <a:spcPts val="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S. Chatterjee and B. Timande, “RFID based Traffic Control System using ARM processor perspective Kolkata and other densely populated cities,” International Journal of Advanced Research in Computer Science and Electronics Engineering, vol. 1, no. 10, pp. 32–35, 2012.</a:t>
            </a:r>
            <a:endParaRPr sz="1150" i="1">
              <a:solidFill>
                <a:srgbClr val="00FF00"/>
              </a:solidFill>
              <a:highlight>
                <a:schemeClr val="lt1"/>
              </a:highlight>
              <a:latin typeface="Lora Medium"/>
              <a:ea typeface="Lora Medium"/>
              <a:cs typeface="Lora Medium"/>
              <a:sym typeface="Lora Medium"/>
            </a:endParaRPr>
          </a:p>
          <a:p>
            <a:pPr marL="457200" lvl="0" indent="-301625" algn="l" rtl="0">
              <a:lnSpc>
                <a:spcPct val="150000"/>
              </a:lnSpc>
              <a:spcBef>
                <a:spcPts val="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M. Papageorgiou, C. Diakaki, V. Dinopoulou, A. Kotsialos, and Y. Wang, “Review of road traffic control strategies,” Proceedings of the IEEE, vol. 91, no. 12, pp. 2043–2065, 2003.</a:t>
            </a:r>
            <a:endParaRPr sz="1150" i="1">
              <a:solidFill>
                <a:srgbClr val="00FF00"/>
              </a:solidFill>
              <a:highlight>
                <a:schemeClr val="lt1"/>
              </a:highlight>
              <a:latin typeface="Lora Medium"/>
              <a:ea typeface="Lora Medium"/>
              <a:cs typeface="Lora Medium"/>
              <a:sym typeface="Lora Medium"/>
            </a:endParaRPr>
          </a:p>
          <a:p>
            <a:pPr marL="457200" lvl="0" indent="-301625" algn="l" rtl="0">
              <a:lnSpc>
                <a:spcPct val="150000"/>
              </a:lnSpc>
              <a:spcBef>
                <a:spcPts val="0"/>
              </a:spcBef>
              <a:spcAft>
                <a:spcPts val="0"/>
              </a:spcAft>
              <a:buClr>
                <a:schemeClr val="dk1"/>
              </a:buClr>
              <a:buSzPts val="1150"/>
              <a:buFont typeface="Lora Medium"/>
              <a:buAutoNum type="arabicPeriod"/>
            </a:pPr>
            <a:r>
              <a:rPr lang="en-GB" sz="1150" i="1">
                <a:solidFill>
                  <a:schemeClr val="dk1"/>
                </a:solidFill>
                <a:highlight>
                  <a:schemeClr val="lt1"/>
                </a:highlight>
                <a:latin typeface="Lora Medium"/>
                <a:ea typeface="Lora Medium"/>
                <a:cs typeface="Lora Medium"/>
                <a:sym typeface="Lora Medium"/>
              </a:rPr>
              <a:t>J. C. Spall and D. C. Chin, “Traffic-responsive signal timing for system-wide traffic control,” Transportation Research Part C: Emerging Technologies, vol. 5, no. 3-4, pp. 153–163, 1997.</a:t>
            </a:r>
            <a:endParaRPr sz="1150" i="1">
              <a:solidFill>
                <a:schemeClr val="dk1"/>
              </a:solidFill>
              <a:highlight>
                <a:schemeClr val="lt1"/>
              </a:highlight>
              <a:latin typeface="Lora Medium"/>
              <a:ea typeface="Lora Medium"/>
              <a:cs typeface="Lora Medium"/>
              <a:sym typeface="Lora Medium"/>
            </a:endParaRPr>
          </a:p>
          <a:p>
            <a:pPr marL="0" lvl="0" indent="0" algn="l" rtl="0">
              <a:spcBef>
                <a:spcPts val="3600"/>
              </a:spcBef>
              <a:spcAft>
                <a:spcPts val="1200"/>
              </a:spcAft>
              <a:buSzPts val="688"/>
              <a:buNone/>
            </a:pPr>
            <a:endParaRPr sz="1150" i="1">
              <a:latin typeface="Lora Medium"/>
              <a:ea typeface="Lora Medium"/>
              <a:cs typeface="Lora Medium"/>
              <a:sym typeface="Lora Medium"/>
            </a:endParaRPr>
          </a:p>
        </p:txBody>
      </p:sp>
      <p:sp>
        <p:nvSpPr>
          <p:cNvPr id="186" name="Google Shape;186;p32"/>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Video Link:</a:t>
            </a:r>
          </a:p>
        </p:txBody>
      </p:sp>
      <p:sp>
        <p:nvSpPr>
          <p:cNvPr id="192" name="Google Shape;192;p33"/>
          <p:cNvSpPr txBox="1">
            <a:spLocks noGrp="1"/>
          </p:cNvSpPr>
          <p:nvPr>
            <p:ph type="body" idx="1"/>
          </p:nvPr>
        </p:nvSpPr>
        <p:spPr>
          <a:xfrm>
            <a:off x="311700" y="1389600"/>
            <a:ext cx="85287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hlinkClick r:id="rId3" action="ppaction://hlinkfile"/>
              </a:rPr>
              <a:t>https://drive.google.com/file/d/1GFz-DjAp5Rff2cZB8u1oqayrRNgK0PwB/view?usp=sharing</a:t>
            </a:r>
            <a:endParaRPr lang="en-GB"/>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0" y="0"/>
            <a:ext cx="90963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3780" u="sng">
                <a:solidFill>
                  <a:srgbClr val="FFFF00"/>
                </a:solidFill>
                <a:latin typeface="Comic Sans MS" panose="030F0702030302020204"/>
                <a:ea typeface="Comic Sans MS" panose="030F0702030302020204"/>
                <a:cs typeface="Comic Sans MS" panose="030F0702030302020204"/>
                <a:sym typeface="Comic Sans MS" panose="030F0702030302020204"/>
              </a:rPr>
              <a:t>Introduction</a:t>
            </a:r>
            <a:endParaRPr sz="3780" u="sng">
              <a:solidFill>
                <a:srgbClr val="FFFF00"/>
              </a:solidFill>
              <a:latin typeface="Comic Sans MS" panose="030F0702030302020204"/>
              <a:ea typeface="Comic Sans MS" panose="030F0702030302020204"/>
              <a:cs typeface="Comic Sans MS" panose="030F0702030302020204"/>
              <a:sym typeface="Comic Sans MS" panose="030F0702030302020204"/>
            </a:endParaRPr>
          </a:p>
        </p:txBody>
      </p:sp>
      <p:sp>
        <p:nvSpPr>
          <p:cNvPr id="72" name="Google Shape;72;p15"/>
          <p:cNvSpPr txBox="1">
            <a:spLocks noGrp="1"/>
          </p:cNvSpPr>
          <p:nvPr>
            <p:ph type="subTitle" idx="1"/>
          </p:nvPr>
        </p:nvSpPr>
        <p:spPr>
          <a:xfrm>
            <a:off x="0" y="668700"/>
            <a:ext cx="9144000" cy="447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rgbClr val="00FFFF"/>
                </a:solidFill>
                <a:latin typeface="Comic Sans MS" panose="030F0702030302020204"/>
                <a:ea typeface="Comic Sans MS" panose="030F0702030302020204"/>
                <a:cs typeface="Comic Sans MS" panose="030F0702030302020204"/>
                <a:sym typeface="Comic Sans MS" panose="030F0702030302020204"/>
              </a:rPr>
              <a:t>Traffic is a common issue confronting metropolitan regions all over the planet, with critical financial, natural and social effects. The article closes with the introduction of reenactment results and genuine examinations did to assess the proficiency of the proposed framework. Arduino microcontrollers are reasonable, simple to program, and broadly accessible, making them appropriate for huge scope sending. To take care of this issue, scientists investigated creative methodologies, for example, density based traffic light frameworks utilizing Arduino microcontrollers and IR sensors. Infrared sensors give a dependable method for identifying vehicles and catch constant traffic density information. </a:t>
            </a:r>
            <a:endParaRPr sz="1300">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lnSpc>
                <a:spcPct val="115000"/>
              </a:lnSpc>
              <a:spcBef>
                <a:spcPts val="0"/>
              </a:spcBef>
              <a:spcAft>
                <a:spcPts val="0"/>
              </a:spcAft>
              <a:buNone/>
            </a:pPr>
            <a:endParaRPr sz="1300">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lnSpc>
                <a:spcPct val="115000"/>
              </a:lnSpc>
              <a:spcBef>
                <a:spcPts val="0"/>
              </a:spcBef>
              <a:spcAft>
                <a:spcPts val="0"/>
              </a:spcAft>
              <a:buNone/>
            </a:pPr>
            <a:r>
              <a:rPr lang="en-GB" sz="1300">
                <a:solidFill>
                  <a:srgbClr val="00FFFF"/>
                </a:solidFill>
                <a:latin typeface="Comic Sans MS" panose="030F0702030302020204"/>
                <a:ea typeface="Comic Sans MS" panose="030F0702030302020204"/>
                <a:cs typeface="Comic Sans MS" panose="030F0702030302020204"/>
                <a:sym typeface="Comic Sans MS" panose="030F0702030302020204"/>
              </a:rPr>
              <a:t>The utilization of Arduino microcontrollers and IR sensors offers a few benefits for the execution of the proposed density based traffic light framework. These sensors are associated with Arduino microcontrollers which process the information and arrive at insightful conclusions about traffic signal timing. By progressively changing the sign term in view of continuous density data, the proposed framework can upgrade traffic stream and diminish blockage. Thusly, this exploration paper presents a density based traffic light framework involving Arduino microcontrollers and IR sensors as a promising answer for diminish traffic. This examination paper likewise means to give an extensive outline of related research on density based traffic the executives utilizing Arduino and IR sensors. By progressively changing traffic signal timing continuously founded on vehicle density, the proposed framework plans to upgrade traffic stream and diminish blockage at convergences. Customary fixed-time traffic signal frameworks don't adjust to dynamic traffic circumstances, bringing about wasteful traffic the executives.</a:t>
            </a:r>
            <a:endParaRPr sz="2900">
              <a:solidFill>
                <a:srgbClr val="00FFFF"/>
              </a:solidFill>
              <a:latin typeface="Comic Sans MS" panose="030F0702030302020204"/>
              <a:ea typeface="Comic Sans MS" panose="030F0702030302020204"/>
              <a:cs typeface="Comic Sans MS" panose="030F0702030302020204"/>
              <a:sym typeface="Comic Sans MS" panose="030F0702030302020204"/>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b="1" i="1">
                <a:solidFill>
                  <a:srgbClr val="00FFFF"/>
                </a:solidFill>
                <a:latin typeface="Lora"/>
                <a:ea typeface="Lora"/>
                <a:cs typeface="Lora"/>
                <a:sym typeface="Lora"/>
              </a:rPr>
              <a:t>                                                   Literature Survey</a:t>
            </a:r>
            <a:r>
              <a:rPr lang="en-GB" sz="1300" b="1" i="1">
                <a:solidFill>
                  <a:srgbClr val="00FFFF"/>
                </a:solidFill>
                <a:latin typeface="Lora"/>
                <a:ea typeface="Lora"/>
                <a:cs typeface="Lora"/>
                <a:sym typeface="Lora"/>
              </a:rPr>
              <a:t> </a:t>
            </a:r>
            <a:endParaRPr sz="1300" b="1" i="1">
              <a:solidFill>
                <a:srgbClr val="00FFFF"/>
              </a:solidFill>
              <a:latin typeface="Lora"/>
              <a:ea typeface="Lora"/>
              <a:cs typeface="Lora"/>
              <a:sym typeface="Lora"/>
            </a:endParaRPr>
          </a:p>
        </p:txBody>
      </p:sp>
      <p:graphicFrame>
        <p:nvGraphicFramePr>
          <p:cNvPr id="78" name="Google Shape;78;p16"/>
          <p:cNvGraphicFramePr/>
          <p:nvPr/>
        </p:nvGraphicFramePr>
        <p:xfrm>
          <a:off x="38" y="404950"/>
          <a:ext cx="9143925" cy="4687200"/>
        </p:xfrm>
        <a:graphic>
          <a:graphicData uri="http://schemas.openxmlformats.org/drawingml/2006/table">
            <a:tbl>
              <a:tblPr>
                <a:noFill/>
                <a:tableStyleId>{3A1ACEC6-A6FA-4735-9717-96A2A5C6F7CB}</a:tableStyleId>
              </a:tblPr>
              <a:tblGrid>
                <a:gridCol w="1306275">
                  <a:extLst>
                    <a:ext uri="{9D8B030D-6E8A-4147-A177-3AD203B41FA5}">
                      <a16:colId xmlns:a16="http://schemas.microsoft.com/office/drawing/2014/main" val="20000"/>
                    </a:ext>
                  </a:extLst>
                </a:gridCol>
                <a:gridCol w="1306275">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1306275">
                  <a:extLst>
                    <a:ext uri="{9D8B030D-6E8A-4147-A177-3AD203B41FA5}">
                      <a16:colId xmlns:a16="http://schemas.microsoft.com/office/drawing/2014/main" val="20003"/>
                    </a:ext>
                  </a:extLst>
                </a:gridCol>
                <a:gridCol w="1450075">
                  <a:extLst>
                    <a:ext uri="{9D8B030D-6E8A-4147-A177-3AD203B41FA5}">
                      <a16:colId xmlns:a16="http://schemas.microsoft.com/office/drawing/2014/main" val="20004"/>
                    </a:ext>
                  </a:extLst>
                </a:gridCol>
                <a:gridCol w="1162475">
                  <a:extLst>
                    <a:ext uri="{9D8B030D-6E8A-4147-A177-3AD203B41FA5}">
                      <a16:colId xmlns:a16="http://schemas.microsoft.com/office/drawing/2014/main" val="20005"/>
                    </a:ext>
                  </a:extLst>
                </a:gridCol>
                <a:gridCol w="1306275">
                  <a:extLst>
                    <a:ext uri="{9D8B030D-6E8A-4147-A177-3AD203B41FA5}">
                      <a16:colId xmlns:a16="http://schemas.microsoft.com/office/drawing/2014/main" val="20006"/>
                    </a:ext>
                  </a:extLst>
                </a:gridCol>
              </a:tblGrid>
              <a:tr h="390050">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S.No</a:t>
                      </a: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Title /Publisher</a:t>
                      </a: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Authors</a:t>
                      </a: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Year of Publication</a:t>
                      </a: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Methodology</a:t>
                      </a: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Clr>
                          <a:schemeClr val="dk1"/>
                        </a:buClr>
                        <a:buSzPts val="1100"/>
                        <a:buFont typeface="Arial" panose="020B0604020202020204"/>
                        <a:buNone/>
                      </a:pP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Advantage</a:t>
                      </a: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Clr>
                          <a:schemeClr val="dk1"/>
                        </a:buClr>
                        <a:buSzPts val="1100"/>
                        <a:buFont typeface="Arial" panose="020B0604020202020204"/>
                        <a:buNone/>
                      </a:pP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300" b="1" i="1">
                          <a:solidFill>
                            <a:schemeClr val="dk1"/>
                          </a:solidFill>
                          <a:latin typeface="Inter" panose="02000503000000020004"/>
                          <a:ea typeface="Inter" panose="02000503000000020004"/>
                          <a:cs typeface="Inter" panose="02000503000000020004"/>
                          <a:sym typeface="Inter" panose="02000503000000020004"/>
                        </a:rPr>
                        <a:t>Drawbacks</a:t>
                      </a:r>
                      <a:endParaRPr sz="1300" b="1" i="1">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300" b="1" i="1">
                        <a:latin typeface="Inter" panose="02000503000000020004"/>
                        <a:ea typeface="Inter" panose="02000503000000020004"/>
                        <a:cs typeface="Inter" panose="02000503000000020004"/>
                        <a:sym typeface="Inter" panose="02000503000000020004"/>
                      </a:endParaRPr>
                    </a:p>
                  </a:txBody>
                  <a:tcPr marL="91425" marR="91425" marT="91425" marB="91425"/>
                </a:tc>
                <a:extLst>
                  <a:ext uri="{0D108BD9-81ED-4DB2-BD59-A6C34878D82A}">
                    <a16:rowId xmlns:a16="http://schemas.microsoft.com/office/drawing/2014/main" val="10000"/>
                  </a:ext>
                </a:extLst>
              </a:tr>
              <a:tr h="1883100">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1.</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Smart Traffic Control System for Clearance to Emergency Vehicles Using Arduino Software.</a:t>
                      </a:r>
                      <a:endParaRPr sz="12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Vahedha,Dr.B.Naga Jyoth</a:t>
                      </a:r>
                      <a:endParaRPr sz="11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2016</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The RFID tags are placed on emergency vehicles.</a:t>
                      </a:r>
                      <a:endParaRPr sz="1100" i="1">
                        <a:solidFill>
                          <a:schemeClr val="dk1"/>
                        </a:solidFill>
                        <a:latin typeface="Lora Medium"/>
                        <a:ea typeface="Lora Medium"/>
                        <a:cs typeface="Lora Medium"/>
                        <a:sym typeface="Lora Medium"/>
                      </a:endParaRPr>
                    </a:p>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The RFID readers are placed at intersections</a:t>
                      </a:r>
                      <a:endParaRPr sz="1100" i="1">
                        <a:solidFill>
                          <a:schemeClr val="dk1"/>
                        </a:solidFill>
                        <a:latin typeface="Lora Medium"/>
                        <a:ea typeface="Lora Medium"/>
                        <a:cs typeface="Lora Medium"/>
                        <a:sym typeface="Lora Medium"/>
                      </a:endParaRPr>
                    </a:p>
                    <a:p>
                      <a:pPr marL="0" lvl="0" indent="0" algn="l" rtl="0">
                        <a:spcBef>
                          <a:spcPts val="0"/>
                        </a:spcBef>
                        <a:spcAft>
                          <a:spcPts val="0"/>
                        </a:spcAft>
                        <a:buNone/>
                      </a:pPr>
                      <a:r>
                        <a:rPr lang="en-GB" sz="1100" i="1">
                          <a:solidFill>
                            <a:schemeClr val="dk1"/>
                          </a:solidFill>
                          <a:latin typeface="Lora Medium"/>
                          <a:ea typeface="Lora Medium"/>
                          <a:cs typeface="Lora Medium"/>
                          <a:sym typeface="Lora Medium"/>
                        </a:rPr>
                        <a:t>The Arduino boards are connected to the RFID readers.</a:t>
                      </a:r>
                      <a:endParaRPr sz="11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It can help to reduce the response time of emergency vehicles.</a:t>
                      </a:r>
                      <a:endParaRPr sz="1200" i="1">
                        <a:solidFill>
                          <a:schemeClr val="dk1"/>
                        </a:solidFill>
                        <a:latin typeface="Lora Medium"/>
                        <a:ea typeface="Lora Medium"/>
                        <a:cs typeface="Lora Medium"/>
                        <a:sym typeface="Lora Medium"/>
                      </a:endParaRPr>
                    </a:p>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It can help to improve traffic flow</a:t>
                      </a:r>
                      <a:r>
                        <a:rPr lang="en-GB" sz="1100">
                          <a:solidFill>
                            <a:schemeClr val="dk1"/>
                          </a:solidFill>
                          <a:latin typeface="Inter" panose="02000503000000020004"/>
                          <a:ea typeface="Inter" panose="02000503000000020004"/>
                          <a:cs typeface="Inter" panose="02000503000000020004"/>
                          <a:sym typeface="Inter" panose="02000503000000020004"/>
                        </a:rPr>
                        <a:t>.</a:t>
                      </a:r>
                      <a:endParaRPr sz="1100">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It can be expensive to install and maintain.</a:t>
                      </a:r>
                      <a:endParaRPr sz="1200" i="1">
                        <a:solidFill>
                          <a:schemeClr val="dk1"/>
                        </a:solidFill>
                        <a:latin typeface="Lora Medium"/>
                        <a:ea typeface="Lora Medium"/>
                        <a:cs typeface="Lora Medium"/>
                        <a:sym typeface="Lora Medium"/>
                      </a:endParaRPr>
                    </a:p>
                    <a:p>
                      <a:pPr marL="0" lvl="0" indent="0" algn="l" rtl="0">
                        <a:spcBef>
                          <a:spcPts val="0"/>
                        </a:spcBef>
                        <a:spcAft>
                          <a:spcPts val="0"/>
                        </a:spcAft>
                        <a:buNone/>
                      </a:pPr>
                      <a:r>
                        <a:rPr lang="en-GB" sz="1200" i="1">
                          <a:solidFill>
                            <a:schemeClr val="dk1"/>
                          </a:solidFill>
                          <a:latin typeface="Lora Medium"/>
                          <a:ea typeface="Lora Medium"/>
                          <a:cs typeface="Lora Medium"/>
                          <a:sym typeface="Lora Medium"/>
                        </a:rPr>
                        <a:t>It can be difficult to install in areas with a lot of traffic.</a:t>
                      </a:r>
                      <a:endParaRPr sz="1200" i="1">
                        <a:solidFill>
                          <a:schemeClr val="dk1"/>
                        </a:solidFill>
                        <a:latin typeface="Lora Medium"/>
                        <a:ea typeface="Lora Medium"/>
                        <a:cs typeface="Lora Medium"/>
                        <a:sym typeface="Lora Medium"/>
                      </a:endParaRPr>
                    </a:p>
                  </a:txBody>
                  <a:tcPr marL="91425" marR="91425" marT="91425" marB="91425"/>
                </a:tc>
                <a:extLst>
                  <a:ext uri="{0D108BD9-81ED-4DB2-BD59-A6C34878D82A}">
                    <a16:rowId xmlns:a16="http://schemas.microsoft.com/office/drawing/2014/main" val="10001"/>
                  </a:ext>
                </a:extLst>
              </a:tr>
              <a:tr h="1860950">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lnSpc>
                          <a:spcPct val="115000"/>
                        </a:lnSpc>
                        <a:spcBef>
                          <a:spcPts val="0"/>
                        </a:spcBef>
                        <a:spcAft>
                          <a:spcPts val="0"/>
                        </a:spcAft>
                        <a:buNone/>
                      </a:pPr>
                      <a:r>
                        <a:rPr lang="en-GB" sz="1200" i="1">
                          <a:solidFill>
                            <a:schemeClr val="dk1"/>
                          </a:solidFill>
                          <a:latin typeface="Lora Medium"/>
                          <a:ea typeface="Lora Medium"/>
                          <a:cs typeface="Lora Medium"/>
                          <a:sym typeface="Lora Medium"/>
                        </a:rPr>
                        <a:t>Applications: Automated Intelligent Traffic Control System Using Sensors.</a:t>
                      </a:r>
                      <a:endParaRPr sz="12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lnSpc>
                          <a:spcPct val="115000"/>
                        </a:lnSpc>
                        <a:spcBef>
                          <a:spcPts val="0"/>
                        </a:spcBef>
                        <a:spcAft>
                          <a:spcPts val="0"/>
                        </a:spcAft>
                        <a:buNone/>
                      </a:pPr>
                      <a:r>
                        <a:rPr lang="en-GB" sz="1200" i="1">
                          <a:solidFill>
                            <a:schemeClr val="dk1"/>
                          </a:solidFill>
                          <a:latin typeface="Lora Medium"/>
                          <a:ea typeface="Lora Medium"/>
                          <a:cs typeface="Lora Medium"/>
                          <a:sym typeface="Lora Medium"/>
                        </a:rPr>
                        <a:t>Ashid H, Sandhya S,Vinita S,and Sandhya S</a:t>
                      </a:r>
                      <a:endParaRPr sz="12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2013</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System Design: Develop a conceptual design of the automated intelligent traffic control system. </a:t>
                      </a:r>
                      <a:endParaRPr sz="12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Scalability and flexibility: Wireless Sensor Networks (WSNs) provide a scalable and flexible infrastructure </a:t>
                      </a:r>
                      <a:endParaRPr sz="1100" i="1">
                        <a:solidFill>
                          <a:schemeClr val="dk1"/>
                        </a:solidFill>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Intelligent traffic control systems collect and process a vast amount of data, including vehicle movement patterns and potentially personal information. </a:t>
                      </a:r>
                      <a:endParaRPr sz="1100" i="1">
                        <a:solidFill>
                          <a:schemeClr val="dk1"/>
                        </a:solidFill>
                        <a:latin typeface="Lora Medium"/>
                        <a:ea typeface="Lora Medium"/>
                        <a:cs typeface="Lora Medium"/>
                        <a:sym typeface="Lora Medium"/>
                      </a:endParaRPr>
                    </a:p>
                  </a:txBody>
                  <a:tcPr marL="91425" marR="91425" marT="91425" marB="91425"/>
                </a:tc>
                <a:extLst>
                  <a:ext uri="{0D108BD9-81ED-4DB2-BD59-A6C34878D82A}">
                    <a16:rowId xmlns:a16="http://schemas.microsoft.com/office/drawing/2014/main" val="10002"/>
                  </a:ext>
                </a:extLst>
              </a:tr>
            </a:tbl>
          </a:graphicData>
        </a:graphic>
      </p:graphicFrame>
      <p:sp>
        <p:nvSpPr>
          <p:cNvPr id="79" name="Google Shape;79;p16"/>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Google Shape;84;p17"/>
          <p:cNvGraphicFramePr/>
          <p:nvPr/>
        </p:nvGraphicFramePr>
        <p:xfrm>
          <a:off x="0" y="-76200"/>
          <a:ext cx="9143925" cy="5212165"/>
        </p:xfrm>
        <a:graphic>
          <a:graphicData uri="http://schemas.openxmlformats.org/drawingml/2006/table">
            <a:tbl>
              <a:tblPr>
                <a:noFill/>
                <a:tableStyleId>{3A1ACEC6-A6FA-4735-9717-96A2A5C6F7CB}</a:tableStyleId>
              </a:tblPr>
              <a:tblGrid>
                <a:gridCol w="1306275">
                  <a:extLst>
                    <a:ext uri="{9D8B030D-6E8A-4147-A177-3AD203B41FA5}">
                      <a16:colId xmlns:a16="http://schemas.microsoft.com/office/drawing/2014/main" val="20000"/>
                    </a:ext>
                  </a:extLst>
                </a:gridCol>
                <a:gridCol w="1306275">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1306275">
                  <a:extLst>
                    <a:ext uri="{9D8B030D-6E8A-4147-A177-3AD203B41FA5}">
                      <a16:colId xmlns:a16="http://schemas.microsoft.com/office/drawing/2014/main" val="20003"/>
                    </a:ext>
                  </a:extLst>
                </a:gridCol>
                <a:gridCol w="1306275">
                  <a:extLst>
                    <a:ext uri="{9D8B030D-6E8A-4147-A177-3AD203B41FA5}">
                      <a16:colId xmlns:a16="http://schemas.microsoft.com/office/drawing/2014/main" val="20004"/>
                    </a:ext>
                  </a:extLst>
                </a:gridCol>
                <a:gridCol w="1306275">
                  <a:extLst>
                    <a:ext uri="{9D8B030D-6E8A-4147-A177-3AD203B41FA5}">
                      <a16:colId xmlns:a16="http://schemas.microsoft.com/office/drawing/2014/main" val="20005"/>
                    </a:ext>
                  </a:extLst>
                </a:gridCol>
                <a:gridCol w="1306275">
                  <a:extLst>
                    <a:ext uri="{9D8B030D-6E8A-4147-A177-3AD203B41FA5}">
                      <a16:colId xmlns:a16="http://schemas.microsoft.com/office/drawing/2014/main" val="20006"/>
                    </a:ext>
                  </a:extLst>
                </a:gridCol>
              </a:tblGrid>
              <a:tr h="1714500">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3.</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lnSpc>
                          <a:spcPct val="115000"/>
                        </a:lnSpc>
                        <a:spcBef>
                          <a:spcPts val="180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Traffic Light Systems, International Journal of Emerging Research in Management &amp; Technology</a:t>
                      </a:r>
                      <a:endParaRPr sz="1200" i="1">
                        <a:solidFill>
                          <a:schemeClr val="dk1"/>
                        </a:solidFill>
                        <a:latin typeface="Lora Medium"/>
                        <a:ea typeface="Lora Medium"/>
                        <a:cs typeface="Lora Medium"/>
                        <a:sym typeface="Lora Medium"/>
                      </a:endParaRPr>
                    </a:p>
                    <a:p>
                      <a:pPr marL="0" lvl="0" indent="0" algn="l" rtl="0">
                        <a:spcBef>
                          <a:spcPts val="400"/>
                        </a:spcBef>
                        <a:spcAft>
                          <a:spcPts val="0"/>
                        </a:spcAft>
                        <a:buNone/>
                      </a:pPr>
                      <a:endParaRPr sz="1100">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endParaRPr sz="1100" i="1">
                        <a:solidFill>
                          <a:schemeClr val="dk1"/>
                        </a:solidFill>
                        <a:latin typeface="Lora Medium"/>
                        <a:ea typeface="Lora Medium"/>
                        <a:cs typeface="Lora Medium"/>
                        <a:sym typeface="Lora Medium"/>
                      </a:endParaRPr>
                    </a:p>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Vinidha RA</a:t>
                      </a:r>
                      <a:endParaRPr sz="1100" i="1">
                        <a:solidFill>
                          <a:schemeClr val="dk1"/>
                        </a:solidFill>
                        <a:latin typeface="Lora Medium"/>
                        <a:ea typeface="Lora Medium"/>
                        <a:cs typeface="Lora Medium"/>
                        <a:sym typeface="Lora Medium"/>
                      </a:endParaRPr>
                    </a:p>
                    <a:p>
                      <a:pPr marL="0" lvl="0" indent="0" algn="l" rtl="0">
                        <a:spcBef>
                          <a:spcPts val="0"/>
                        </a:spcBef>
                        <a:spcAft>
                          <a:spcPts val="0"/>
                        </a:spcAft>
                        <a:buClr>
                          <a:schemeClr val="dk1"/>
                        </a:buClr>
                        <a:buSzPts val="1100"/>
                        <a:buFont typeface="Arial" panose="020B0604020202020204"/>
                        <a:buNone/>
                      </a:pPr>
                      <a:endParaRPr sz="1100">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endParaRPr sz="1100">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None/>
                      </a:pPr>
                      <a:endParaRPr sz="1100">
                        <a:solidFill>
                          <a:schemeClr val="dk1"/>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2017</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lnSpc>
                          <a:spcPct val="115000"/>
                        </a:lnSpc>
                        <a:spcBef>
                          <a:spcPts val="300"/>
                        </a:spcBef>
                        <a:spcAft>
                          <a:spcPts val="110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Data collection: The first step is to collect data about traffic conditions. This data can be collected using a variety of sensors, including cameras, radar, and lidar.</a:t>
                      </a:r>
                      <a:endParaRPr sz="11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Increased environmental sustainability: Smart traffic light systems can help to reduce air pollution and greenhouse gas emissions</a:t>
                      </a:r>
                      <a:endParaRPr sz="12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Limited Compatibility: Integrating a smart traffic light system with existing infrastructure and legacy systems can be challenging. </a:t>
                      </a:r>
                      <a:endParaRPr sz="1100" i="1">
                        <a:latin typeface="Lora Medium"/>
                        <a:ea typeface="Lora Medium"/>
                        <a:cs typeface="Lora Medium"/>
                        <a:sym typeface="Lora Medium"/>
                      </a:endParaRPr>
                    </a:p>
                  </a:txBody>
                  <a:tcPr marL="91425" marR="91425" marT="91425" marB="91425"/>
                </a:tc>
                <a:extLst>
                  <a:ext uri="{0D108BD9-81ED-4DB2-BD59-A6C34878D82A}">
                    <a16:rowId xmlns:a16="http://schemas.microsoft.com/office/drawing/2014/main" val="10000"/>
                  </a:ext>
                </a:extLst>
              </a:tr>
              <a:tr h="2728900">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4.</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Traﬃc density determination and its applications using smartphone</a:t>
                      </a:r>
                      <a:endParaRPr sz="1200" i="1">
                        <a:solidFill>
                          <a:schemeClr val="dk1"/>
                        </a:solidFill>
                        <a:latin typeface="Lora Medium"/>
                        <a:ea typeface="Lora Medium"/>
                        <a:cs typeface="Lora Medium"/>
                        <a:sym typeface="Lora Medium"/>
                      </a:endParaRPr>
                    </a:p>
                    <a:p>
                      <a:pPr marL="0" lvl="0" indent="0" algn="l" rtl="0">
                        <a:spcBef>
                          <a:spcPts val="0"/>
                        </a:spcBef>
                        <a:spcAft>
                          <a:spcPts val="0"/>
                        </a:spcAft>
                        <a:buNone/>
                      </a:pPr>
                      <a:endParaRPr sz="1100">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Al-Sayed Ahmed Al-Sobky</a:t>
                      </a:r>
                      <a:endParaRPr sz="1100" i="1">
                        <a:solidFill>
                          <a:schemeClr val="dk1"/>
                        </a:solidFill>
                        <a:latin typeface="Lora Medium"/>
                        <a:ea typeface="Lora Medium"/>
                        <a:cs typeface="Lora Medium"/>
                        <a:sym typeface="Lora Medium"/>
                      </a:endParaRPr>
                    </a:p>
                    <a:p>
                      <a:pPr marL="0" lvl="0" indent="0" algn="l" rtl="0">
                        <a:spcBef>
                          <a:spcPts val="0"/>
                        </a:spcBef>
                        <a:spcAft>
                          <a:spcPts val="0"/>
                        </a:spcAft>
                        <a:buNone/>
                      </a:pPr>
                      <a:endParaRPr sz="1100">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2016</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100" i="1">
                          <a:solidFill>
                            <a:schemeClr val="dk1"/>
                          </a:solidFill>
                          <a:latin typeface="Lora Medium"/>
                          <a:ea typeface="Lora Medium"/>
                          <a:cs typeface="Lora Medium"/>
                          <a:sym typeface="Lora Medium"/>
                        </a:rPr>
                        <a:t>The proposed system uses two cars equipped with synchronized smartphones to monitor traffic density. An observer in the lag car counts vehicles between the lead and lag cars</a:t>
                      </a:r>
                      <a:endParaRPr sz="11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 Wide Coverage: Smartphones are ubiquitous and can be found in the hands of most people. </a:t>
                      </a:r>
                      <a:endParaRPr sz="12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sz="1200" i="1">
                          <a:solidFill>
                            <a:schemeClr val="dk1"/>
                          </a:solidFill>
                          <a:latin typeface="Lora Medium"/>
                          <a:ea typeface="Lora Medium"/>
                          <a:cs typeface="Lora Medium"/>
                          <a:sym typeface="Lora Medium"/>
                        </a:rPr>
                        <a:t>The application of the proposed system with its current setupis limited to situations of low percentages of heavy vehicles andbuses. </a:t>
                      </a:r>
                      <a:endParaRPr sz="1200" i="1">
                        <a:latin typeface="Lora Medium"/>
                        <a:ea typeface="Lora Medium"/>
                        <a:cs typeface="Lora Medium"/>
                        <a:sym typeface="Lora Medium"/>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9" name="Google Shape;89;p18"/>
          <p:cNvGraphicFramePr/>
          <p:nvPr/>
        </p:nvGraphicFramePr>
        <p:xfrm>
          <a:off x="0" y="0"/>
          <a:ext cx="9143925" cy="4389090"/>
        </p:xfrm>
        <a:graphic>
          <a:graphicData uri="http://schemas.openxmlformats.org/drawingml/2006/table">
            <a:tbl>
              <a:tblPr>
                <a:noFill/>
                <a:tableStyleId>{3A1ACEC6-A6FA-4735-9717-96A2A5C6F7CB}</a:tableStyleId>
              </a:tblPr>
              <a:tblGrid>
                <a:gridCol w="1306275">
                  <a:extLst>
                    <a:ext uri="{9D8B030D-6E8A-4147-A177-3AD203B41FA5}">
                      <a16:colId xmlns:a16="http://schemas.microsoft.com/office/drawing/2014/main" val="20000"/>
                    </a:ext>
                  </a:extLst>
                </a:gridCol>
                <a:gridCol w="1306275">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1306275">
                  <a:extLst>
                    <a:ext uri="{9D8B030D-6E8A-4147-A177-3AD203B41FA5}">
                      <a16:colId xmlns:a16="http://schemas.microsoft.com/office/drawing/2014/main" val="20003"/>
                    </a:ext>
                  </a:extLst>
                </a:gridCol>
                <a:gridCol w="1306275">
                  <a:extLst>
                    <a:ext uri="{9D8B030D-6E8A-4147-A177-3AD203B41FA5}">
                      <a16:colId xmlns:a16="http://schemas.microsoft.com/office/drawing/2014/main" val="20004"/>
                    </a:ext>
                  </a:extLst>
                </a:gridCol>
                <a:gridCol w="1306275">
                  <a:extLst>
                    <a:ext uri="{9D8B030D-6E8A-4147-A177-3AD203B41FA5}">
                      <a16:colId xmlns:a16="http://schemas.microsoft.com/office/drawing/2014/main" val="20005"/>
                    </a:ext>
                  </a:extLst>
                </a:gridCol>
                <a:gridCol w="1306275">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5.</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lnSpc>
                          <a:spcPct val="113000"/>
                        </a:lnSpc>
                        <a:spcBef>
                          <a:spcPts val="0"/>
                        </a:spcBef>
                        <a:spcAft>
                          <a:spcPts val="900"/>
                        </a:spcAft>
                        <a:buNone/>
                      </a:pPr>
                      <a:r>
                        <a:rPr lang="en-GB" sz="1100" i="1">
                          <a:solidFill>
                            <a:schemeClr val="dk1"/>
                          </a:solidFill>
                          <a:highlight>
                            <a:schemeClr val="lt1"/>
                          </a:highlight>
                          <a:latin typeface="Lora Medium"/>
                          <a:ea typeface="Lora Medium"/>
                          <a:cs typeface="Lora Medium"/>
                          <a:sym typeface="Lora Medium"/>
                        </a:rPr>
                        <a:t>A Review of the Self-Adaptive Traffic Signal Control System Based on Future Traffic Environment</a:t>
                      </a:r>
                      <a:endParaRPr sz="11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None/>
                      </a:pPr>
                      <a:r>
                        <a:rPr lang="en-GB" sz="1100" i="1">
                          <a:solidFill>
                            <a:schemeClr val="dk1"/>
                          </a:solidFill>
                          <a:highlight>
                            <a:schemeClr val="lt1"/>
                          </a:highlight>
                          <a:latin typeface="Lora Medium"/>
                          <a:ea typeface="Lora Medium"/>
                          <a:cs typeface="Lora Medium"/>
                          <a:sym typeface="Lora Medium"/>
                        </a:rPr>
                        <a:t>Yizhe Wang,1Xiaoguang Yang</a:t>
                      </a:r>
                      <a:endParaRPr sz="1100" i="1">
                        <a:solidFill>
                          <a:schemeClr val="dk1"/>
                        </a:solidFill>
                        <a:latin typeface="Lora Medium"/>
                        <a:ea typeface="Lora Medium"/>
                        <a:cs typeface="Lora Medium"/>
                        <a:sym typeface="Lora Medium"/>
                      </a:endParaRPr>
                    </a:p>
                    <a:p>
                      <a:pPr marL="0" lvl="0" indent="0" algn="l" rtl="0">
                        <a:spcBef>
                          <a:spcPts val="0"/>
                        </a:spcBef>
                        <a:spcAft>
                          <a:spcPts val="0"/>
                        </a:spcAft>
                        <a:buNone/>
                      </a:pPr>
                      <a:endParaRPr sz="1100">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None/>
                      </a:pPr>
                      <a:r>
                        <a:rPr lang="en-GB" sz="1100">
                          <a:solidFill>
                            <a:schemeClr val="dk1"/>
                          </a:solidFill>
                          <a:latin typeface="Inter" panose="02000503000000020004"/>
                          <a:ea typeface="Inter" panose="02000503000000020004"/>
                          <a:cs typeface="Inter" panose="02000503000000020004"/>
                          <a:sym typeface="Inter" panose="02000503000000020004"/>
                        </a:rPr>
                        <a:t>2018</a:t>
                      </a:r>
                      <a:endParaRPr sz="1100">
                        <a:solidFill>
                          <a:schemeClr val="dk1"/>
                        </a:solidFill>
                        <a:latin typeface="Inter" panose="02000503000000020004"/>
                        <a:ea typeface="Inter" panose="02000503000000020004"/>
                        <a:cs typeface="Inter" panose="02000503000000020004"/>
                        <a:sym typeface="Inter" panose="02000503000000020004"/>
                      </a:endParaRPr>
                    </a:p>
                  </a:txBody>
                  <a:tcPr marL="91425" marR="91425" marT="91425" marB="91425"/>
                </a:tc>
                <a:tc>
                  <a:txBody>
                    <a:bodyPr/>
                    <a:lstStyle/>
                    <a:p>
                      <a:pPr marL="0" lvl="0" indent="0" algn="l" rtl="0">
                        <a:spcBef>
                          <a:spcPts val="0"/>
                        </a:spcBef>
                        <a:spcAft>
                          <a:spcPts val="0"/>
                        </a:spcAft>
                        <a:buNone/>
                      </a:pPr>
                      <a:r>
                        <a:rPr lang="en-GB" sz="1200" i="1">
                          <a:solidFill>
                            <a:schemeClr val="dk1"/>
                          </a:solidFill>
                          <a:latin typeface="Lora Medium"/>
                          <a:ea typeface="Lora Medium"/>
                          <a:cs typeface="Lora Medium"/>
                          <a:sym typeface="Lora Medium"/>
                        </a:rPr>
                        <a:t>Traffic congestion in urban roads and freeways can be countered via suitable control measures and strategies such as traffic signal control. Modern control theory and artificial intelligence (AI) </a:t>
                      </a:r>
                      <a:endParaRPr sz="12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None/>
                      </a:pPr>
                      <a:r>
                        <a:rPr lang="en-GB" sz="1200" i="1">
                          <a:solidFill>
                            <a:schemeClr val="dk1"/>
                          </a:solidFill>
                          <a:latin typeface="Lora Medium"/>
                          <a:ea typeface="Lora Medium"/>
                          <a:cs typeface="Lora Medium"/>
                          <a:sym typeface="Lora Medium"/>
                        </a:rPr>
                        <a:t>The development and application of new technologies such as connected vehicles, autonomous vehicles, and advanced infrastructure will greatly promote the development of urban traffic control systems.</a:t>
                      </a:r>
                      <a:endParaRPr sz="1200" i="1">
                        <a:latin typeface="Lora Medium"/>
                        <a:ea typeface="Lora Medium"/>
                        <a:cs typeface="Lora Medium"/>
                        <a:sym typeface="Lora Medium"/>
                      </a:endParaRPr>
                    </a:p>
                  </a:txBody>
                  <a:tcPr marL="91425" marR="91425" marT="91425" marB="91425"/>
                </a:tc>
                <a:tc>
                  <a:txBody>
                    <a:bodyPr/>
                    <a:lstStyle/>
                    <a:p>
                      <a:pPr marL="0" lvl="0" indent="0" algn="l" rtl="0">
                        <a:spcBef>
                          <a:spcPts val="0"/>
                        </a:spcBef>
                        <a:spcAft>
                          <a:spcPts val="0"/>
                        </a:spcAft>
                        <a:buNone/>
                      </a:pPr>
                      <a:r>
                        <a:rPr lang="en-GB" sz="1200" i="1">
                          <a:solidFill>
                            <a:schemeClr val="dk1"/>
                          </a:solidFill>
                          <a:latin typeface="Lora Medium"/>
                          <a:ea typeface="Lora Medium"/>
                          <a:cs typeface="Lora Medium"/>
                          <a:sym typeface="Lora Medium"/>
                        </a:rPr>
                        <a:t>One major disadvantage of existing traffic control systems is their heavy reliance on prior feedforward or delay-based limited information control methods, which depend on accurate models of traffic environments and cannot adjust control knowledge based on feedback.</a:t>
                      </a:r>
                      <a:endParaRPr sz="1200" i="1">
                        <a:latin typeface="Lora Medium"/>
                        <a:ea typeface="Lora Medium"/>
                        <a:cs typeface="Lora Medium"/>
                        <a:sym typeface="Lora Medium"/>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0" y="0"/>
            <a:ext cx="9144000" cy="755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2900" b="1" i="1" u="sng">
                <a:solidFill>
                  <a:srgbClr val="FFFF00"/>
                </a:solidFill>
                <a:latin typeface="Comic Sans MS" panose="030F0702030302020204"/>
                <a:ea typeface="Comic Sans MS" panose="030F0702030302020204"/>
                <a:cs typeface="Comic Sans MS" panose="030F0702030302020204"/>
                <a:sym typeface="Comic Sans MS" panose="030F0702030302020204"/>
              </a:rPr>
              <a:t>List of Components</a:t>
            </a:r>
            <a:endParaRPr sz="2900" b="1" i="1" u="sng">
              <a:solidFill>
                <a:srgbClr val="FFFF00"/>
              </a:solidFill>
              <a:latin typeface="Comic Sans MS" panose="030F0702030302020204"/>
              <a:ea typeface="Comic Sans MS" panose="030F0702030302020204"/>
              <a:cs typeface="Comic Sans MS" panose="030F0702030302020204"/>
              <a:sym typeface="Comic Sans MS" panose="030F0702030302020204"/>
            </a:endParaRPr>
          </a:p>
        </p:txBody>
      </p:sp>
      <p:sp>
        <p:nvSpPr>
          <p:cNvPr id="95" name="Google Shape;95;p19"/>
          <p:cNvSpPr txBox="1">
            <a:spLocks noGrp="1"/>
          </p:cNvSpPr>
          <p:nvPr>
            <p:ph type="body" idx="1"/>
          </p:nvPr>
        </p:nvSpPr>
        <p:spPr>
          <a:xfrm>
            <a:off x="0" y="755700"/>
            <a:ext cx="9144000" cy="43878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Arduino UNO</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Transformer (12-0-12)</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.IC 74HC595 (serial to parallel)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CAPACITOR (0.1 microfarad  - 2 1000 microfarad - 1)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DIODE (1N4007 - 2)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RESISTORS (470 ohm)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VOLTAGE REGULATOR (IC 7809 - 1)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LEDS (green - 3 Yellow - 3 Red - 4) </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311150" algn="l" rtl="0">
              <a:lnSpc>
                <a:spcPct val="150000"/>
              </a:lnSpc>
              <a:spcBef>
                <a:spcPts val="0"/>
              </a:spcBef>
              <a:spcAft>
                <a:spcPts val="0"/>
              </a:spcAft>
              <a:buClr>
                <a:srgbClr val="00FFFF"/>
              </a:buClr>
              <a:buSzPts val="1300"/>
              <a:buFont typeface="Comic Sans MS" panose="030F0702030302020204"/>
              <a:buChar char="●"/>
            </a:pPr>
            <a:r>
              <a:rPr lang="en-GB" sz="1300" b="1" i="1">
                <a:solidFill>
                  <a:srgbClr val="00FFFF"/>
                </a:solidFill>
                <a:latin typeface="Comic Sans MS" panose="030F0702030302020204"/>
                <a:ea typeface="Comic Sans MS" panose="030F0702030302020204"/>
                <a:cs typeface="Comic Sans MS" panose="030F0702030302020204"/>
                <a:sym typeface="Comic Sans MS" panose="030F0702030302020204"/>
              </a:rPr>
              <a:t>CONNECTING WIRES (As per required)</a:t>
            </a: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a:p>
            <a:pPr marL="457200" lvl="0" indent="0" algn="l" rtl="0">
              <a:spcBef>
                <a:spcPts val="1200"/>
              </a:spcBef>
              <a:spcAft>
                <a:spcPts val="1200"/>
              </a:spcAft>
              <a:buNone/>
            </a:pPr>
            <a:endParaRPr sz="1300" b="1" i="1">
              <a:solidFill>
                <a:srgbClr val="00FFFF"/>
              </a:solidFill>
              <a:latin typeface="Comic Sans MS" panose="030F0702030302020204"/>
              <a:ea typeface="Comic Sans MS" panose="030F0702030302020204"/>
              <a:cs typeface="Comic Sans MS" panose="030F0702030302020204"/>
              <a:sym typeface="Comic Sans MS" panose="030F0702030302020204"/>
            </a:endParaRP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0" y="0"/>
            <a:ext cx="9144000" cy="66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2600" b="1" u="sng">
                <a:solidFill>
                  <a:srgbClr val="FFFF00"/>
                </a:solidFill>
                <a:latin typeface="Comic Sans MS" panose="030F0702030302020204"/>
                <a:ea typeface="Comic Sans MS" panose="030F0702030302020204"/>
                <a:cs typeface="Comic Sans MS" panose="030F0702030302020204"/>
                <a:sym typeface="Comic Sans MS" panose="030F0702030302020204"/>
              </a:rPr>
              <a:t>Components</a:t>
            </a:r>
            <a:endParaRPr sz="2600" b="1" u="sng">
              <a:solidFill>
                <a:srgbClr val="FFFF00"/>
              </a:solidFill>
              <a:latin typeface="Comic Sans MS" panose="030F0702030302020204"/>
              <a:ea typeface="Comic Sans MS" panose="030F0702030302020204"/>
              <a:cs typeface="Comic Sans MS" panose="030F0702030302020204"/>
              <a:sym typeface="Comic Sans MS" panose="030F0702030302020204"/>
            </a:endParaRPr>
          </a:p>
        </p:txBody>
      </p:sp>
      <p:sp>
        <p:nvSpPr>
          <p:cNvPr id="101" name="Google Shape;101;p20"/>
          <p:cNvSpPr txBox="1">
            <a:spLocks noGrp="1"/>
          </p:cNvSpPr>
          <p:nvPr>
            <p:ph type="body" idx="1"/>
          </p:nvPr>
        </p:nvSpPr>
        <p:spPr>
          <a:xfrm>
            <a:off x="0" y="668700"/>
            <a:ext cx="9144000" cy="447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00FF00"/>
              </a:buClr>
              <a:buSzPts val="1500"/>
              <a:buFont typeface="Comic Sans MS" panose="030F0702030302020204"/>
              <a:buAutoNum type="arabicPeriod"/>
            </a:pPr>
            <a:r>
              <a:rPr lang="en-GB" sz="1500" b="1">
                <a:solidFill>
                  <a:srgbClr val="00FF00"/>
                </a:solidFill>
                <a:latin typeface="Comic Sans MS" panose="030F0702030302020204"/>
                <a:ea typeface="Comic Sans MS" panose="030F0702030302020204"/>
                <a:cs typeface="Comic Sans MS" panose="030F0702030302020204"/>
                <a:sym typeface="Comic Sans MS" panose="030F0702030302020204"/>
              </a:rPr>
              <a:t>Transformer                                          2.  Arduino UNO</a:t>
            </a:r>
            <a:endParaRPr sz="1500" b="1">
              <a:solidFill>
                <a:srgbClr val="00FF00"/>
              </a:solidFill>
              <a:latin typeface="Comic Sans MS" panose="030F0702030302020204"/>
              <a:ea typeface="Comic Sans MS" panose="030F0702030302020204"/>
              <a:cs typeface="Comic Sans MS" panose="030F0702030302020204"/>
              <a:sym typeface="Comic Sans MS" panose="030F0702030302020204"/>
            </a:endParaRPr>
          </a:p>
          <a:p>
            <a:pPr marL="914400" lvl="0" indent="0" algn="l" rtl="0">
              <a:spcBef>
                <a:spcPts val="1200"/>
              </a:spcBef>
              <a:spcAft>
                <a:spcPts val="0"/>
              </a:spcAft>
              <a:buNone/>
            </a:pPr>
            <a:r>
              <a:rPr lang="en-GB" sz="1400" b="1">
                <a:solidFill>
                  <a:schemeClr val="dk1"/>
                </a:solidFill>
              </a:rPr>
              <a:t>                                                                                </a:t>
            </a:r>
            <a:endParaRPr sz="1400" b="1">
              <a:solidFill>
                <a:schemeClr val="dk1"/>
              </a:solidFill>
            </a:endParaRPr>
          </a:p>
          <a:p>
            <a:pPr marL="0" lvl="0" indent="0" algn="l" rtl="0">
              <a:spcBef>
                <a:spcPts val="1200"/>
              </a:spcBef>
              <a:spcAft>
                <a:spcPts val="0"/>
              </a:spcAft>
              <a:buNone/>
            </a:pPr>
            <a:endParaRPr sz="1400" b="1">
              <a:solidFill>
                <a:schemeClr val="dk1"/>
              </a:solidFill>
            </a:endParaRPr>
          </a:p>
          <a:p>
            <a:pPr marL="0" lvl="0" indent="0" algn="l" rtl="0">
              <a:spcBef>
                <a:spcPts val="1200"/>
              </a:spcBef>
              <a:spcAft>
                <a:spcPts val="1200"/>
              </a:spcAft>
              <a:buNone/>
            </a:pPr>
            <a:r>
              <a:rPr lang="en-GB" sz="1400" b="1">
                <a:solidFill>
                  <a:schemeClr val="dk1"/>
                </a:solidFill>
              </a:rPr>
              <a:t>                                                                        </a:t>
            </a:r>
            <a:endParaRPr sz="1400" b="1">
              <a:solidFill>
                <a:schemeClr val="dk1"/>
              </a:solidFill>
            </a:endParaRPr>
          </a:p>
        </p:txBody>
      </p:sp>
      <p:pic>
        <p:nvPicPr>
          <p:cNvPr id="102" name="Google Shape;102;p20"/>
          <p:cNvPicPr preferRelativeResize="0"/>
          <p:nvPr/>
        </p:nvPicPr>
        <p:blipFill>
          <a:blip r:embed="rId3"/>
          <a:stretch>
            <a:fillRect/>
          </a:stretch>
        </p:blipFill>
        <p:spPr>
          <a:xfrm>
            <a:off x="231925" y="1373652"/>
            <a:ext cx="3704875" cy="3300724"/>
          </a:xfrm>
          <a:prstGeom prst="rect">
            <a:avLst/>
          </a:prstGeom>
          <a:noFill/>
          <a:ln>
            <a:noFill/>
          </a:ln>
        </p:spPr>
      </p:pic>
      <p:pic>
        <p:nvPicPr>
          <p:cNvPr id="103" name="Google Shape;103;p20"/>
          <p:cNvPicPr preferRelativeResize="0"/>
          <p:nvPr/>
        </p:nvPicPr>
        <p:blipFill rotWithShape="1">
          <a:blip r:embed="rId4"/>
          <a:srcRect r="7364" b="7364"/>
          <a:stretch>
            <a:fillRect/>
          </a:stretch>
        </p:blipFill>
        <p:spPr>
          <a:xfrm>
            <a:off x="4514500" y="1280550"/>
            <a:ext cx="4291500" cy="3456950"/>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0" y="0"/>
            <a:ext cx="9144000" cy="66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2600" b="1" u="sng">
                <a:solidFill>
                  <a:srgbClr val="FFFF00"/>
                </a:solidFill>
                <a:latin typeface="Comic Sans MS" panose="030F0702030302020204"/>
                <a:ea typeface="Comic Sans MS" panose="030F0702030302020204"/>
                <a:cs typeface="Comic Sans MS" panose="030F0702030302020204"/>
                <a:sym typeface="Comic Sans MS" panose="030F0702030302020204"/>
              </a:rPr>
              <a:t>Components</a:t>
            </a:r>
            <a:endParaRPr sz="2600" b="1" u="sng">
              <a:solidFill>
                <a:srgbClr val="FFFF00"/>
              </a:solidFill>
              <a:latin typeface="Comic Sans MS" panose="030F0702030302020204"/>
              <a:ea typeface="Comic Sans MS" panose="030F0702030302020204"/>
              <a:cs typeface="Comic Sans MS" panose="030F0702030302020204"/>
              <a:sym typeface="Comic Sans MS" panose="030F0702030302020204"/>
            </a:endParaRPr>
          </a:p>
        </p:txBody>
      </p:sp>
      <p:sp>
        <p:nvSpPr>
          <p:cNvPr id="109" name="Google Shape;109;p21"/>
          <p:cNvSpPr txBox="1">
            <a:spLocks noGrp="1"/>
          </p:cNvSpPr>
          <p:nvPr>
            <p:ph type="body" idx="1"/>
          </p:nvPr>
        </p:nvSpPr>
        <p:spPr>
          <a:xfrm>
            <a:off x="0" y="668700"/>
            <a:ext cx="9144000" cy="447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b="1">
                <a:solidFill>
                  <a:srgbClr val="00FF00"/>
                </a:solidFill>
                <a:latin typeface="Comic Sans MS" panose="030F0702030302020204"/>
                <a:ea typeface="Comic Sans MS" panose="030F0702030302020204"/>
                <a:cs typeface="Comic Sans MS" panose="030F0702030302020204"/>
                <a:sym typeface="Comic Sans MS" panose="030F0702030302020204"/>
              </a:rPr>
              <a:t>3. IR Sensors                                            4.  IC 74HC595</a:t>
            </a:r>
            <a:endParaRPr sz="1600" b="1">
              <a:solidFill>
                <a:srgbClr val="00FF00"/>
              </a:solidFill>
              <a:latin typeface="Comic Sans MS" panose="030F0702030302020204"/>
              <a:ea typeface="Comic Sans MS" panose="030F0702030302020204"/>
              <a:cs typeface="Comic Sans MS" panose="030F0702030302020204"/>
              <a:sym typeface="Comic Sans MS" panose="030F0702030302020204"/>
            </a:endParaRPr>
          </a:p>
          <a:p>
            <a:pPr marL="914400" lvl="0" indent="0" algn="l" rtl="0">
              <a:spcBef>
                <a:spcPts val="1200"/>
              </a:spcBef>
              <a:spcAft>
                <a:spcPts val="0"/>
              </a:spcAft>
              <a:buNone/>
            </a:pPr>
            <a:r>
              <a:rPr lang="en-GB" sz="1400" b="1">
                <a:solidFill>
                  <a:schemeClr val="dk1"/>
                </a:solidFill>
              </a:rPr>
              <a:t>                                                                                </a:t>
            </a:r>
            <a:endParaRPr sz="1400" b="1">
              <a:solidFill>
                <a:schemeClr val="dk1"/>
              </a:solidFill>
            </a:endParaRPr>
          </a:p>
          <a:p>
            <a:pPr marL="0" lvl="0" indent="0" algn="l" rtl="0">
              <a:spcBef>
                <a:spcPts val="1200"/>
              </a:spcBef>
              <a:spcAft>
                <a:spcPts val="0"/>
              </a:spcAft>
              <a:buNone/>
            </a:pPr>
            <a:endParaRPr sz="1400" b="1">
              <a:solidFill>
                <a:schemeClr val="dk1"/>
              </a:solidFill>
            </a:endParaRPr>
          </a:p>
          <a:p>
            <a:pPr marL="0" lvl="0" indent="0" algn="l" rtl="0">
              <a:spcBef>
                <a:spcPts val="1200"/>
              </a:spcBef>
              <a:spcAft>
                <a:spcPts val="1200"/>
              </a:spcAft>
              <a:buNone/>
            </a:pPr>
            <a:r>
              <a:rPr lang="en-GB" sz="1400" b="1">
                <a:solidFill>
                  <a:schemeClr val="dk1"/>
                </a:solidFill>
              </a:rPr>
              <a:t>                                                                        </a:t>
            </a:r>
            <a:endParaRPr sz="1400" b="1">
              <a:solidFill>
                <a:schemeClr val="dk1"/>
              </a:solidFill>
            </a:endParaRPr>
          </a:p>
        </p:txBody>
      </p:sp>
      <p:pic>
        <p:nvPicPr>
          <p:cNvPr id="110" name="Google Shape;110;p21"/>
          <p:cNvPicPr preferRelativeResize="0"/>
          <p:nvPr/>
        </p:nvPicPr>
        <p:blipFill>
          <a:blip r:embed="rId3"/>
          <a:stretch>
            <a:fillRect/>
          </a:stretch>
        </p:blipFill>
        <p:spPr>
          <a:xfrm>
            <a:off x="74275" y="1603000"/>
            <a:ext cx="4602375" cy="2482350"/>
          </a:xfrm>
          <a:prstGeom prst="rect">
            <a:avLst/>
          </a:prstGeom>
          <a:noFill/>
          <a:ln>
            <a:noFill/>
          </a:ln>
        </p:spPr>
      </p:pic>
      <p:pic>
        <p:nvPicPr>
          <p:cNvPr id="111" name="Google Shape;111;p21"/>
          <p:cNvPicPr preferRelativeResize="0"/>
          <p:nvPr/>
        </p:nvPicPr>
        <p:blipFill>
          <a:blip r:embed="rId4"/>
          <a:stretch>
            <a:fillRect/>
          </a:stretch>
        </p:blipFill>
        <p:spPr>
          <a:xfrm>
            <a:off x="5909050" y="1223150"/>
            <a:ext cx="2466875" cy="3744775"/>
          </a:xfrm>
          <a:prstGeom prst="rect">
            <a:avLst/>
          </a:prstGeom>
          <a:noFill/>
          <a:ln>
            <a:noFill/>
          </a:ln>
        </p:spPr>
      </p:pic>
    </p:spTree>
  </p:cSld>
  <p:clrMapOvr>
    <a:masterClrMapping/>
  </p:clrMapOvr>
  <p:transition spd="med">
    <p:push/>
  </p:transition>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3089</Words>
  <Application>Microsoft Office PowerPoint</Application>
  <PresentationFormat>On-screen Show (16:9)</PresentationFormat>
  <Paragraphs>302</Paragraphs>
  <Slides>21</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League Spartan SemiBold</vt:lpstr>
      <vt:lpstr>Spectral</vt:lpstr>
      <vt:lpstr>Comic Sans MS</vt:lpstr>
      <vt:lpstr>Georgia</vt:lpstr>
      <vt:lpstr>Arial</vt:lpstr>
      <vt:lpstr>Inter</vt:lpstr>
      <vt:lpstr>League Spartan ExtraBold</vt:lpstr>
      <vt:lpstr>Lora</vt:lpstr>
      <vt:lpstr>Lora Medium</vt:lpstr>
      <vt:lpstr>Oswald SemiBold</vt:lpstr>
      <vt:lpstr>League Spartan</vt:lpstr>
      <vt:lpstr>Oswald</vt:lpstr>
      <vt:lpstr>Roboto Serif</vt:lpstr>
      <vt:lpstr>Simple Dark</vt:lpstr>
      <vt:lpstr>PowerPoint Presentation</vt:lpstr>
      <vt:lpstr>Smart Traffic Solution: IR-Based Detection and Automatic Signal Adjustment </vt:lpstr>
      <vt:lpstr>Introduction</vt:lpstr>
      <vt:lpstr>                                                   Literature Survey </vt:lpstr>
      <vt:lpstr>PowerPoint Presentation</vt:lpstr>
      <vt:lpstr>PowerPoint Presentation</vt:lpstr>
      <vt:lpstr>List of Components</vt:lpstr>
      <vt:lpstr>Components</vt:lpstr>
      <vt:lpstr>Components</vt:lpstr>
      <vt:lpstr>Work Plan</vt:lpstr>
      <vt:lpstr>PowerPoint Presentation</vt:lpstr>
      <vt:lpstr>Circuit Diagram</vt:lpstr>
      <vt:lpstr>Code For Implementation Of Hardware And Software</vt:lpstr>
      <vt:lpstr>PowerPoint Presentation</vt:lpstr>
      <vt:lpstr>PowerPoint Presentation</vt:lpstr>
      <vt:lpstr>Methodology:  1) IR Sensor Position:   Select the best intersections or roadway segments to install IR sensors. Think about variables like view perceivability, inclusion region, and sensor distance. A crucial arrangement ensures that cars passing through the examined area may be successfully located.  2) Vehicle Location:   IR sensors are used to locate automobiles in certain locations or zones. When a vehicle passes within the identification zone, it interferes with the sensor's infrared beam. The sensor detects the interference, indicating the presence of a vehicle.  3) Density Assessment:   Using the data obtained from the IR sensors, calculations are made to evaluate the vehicle density.  This can include examining the span and recurrence of breaks in the IR bar brought about by passing vehicles.     </vt:lpstr>
      <vt:lpstr>   4)  Information Handling:   The information gathered from the IR sensors is handled utilizing Arduino microcontrollers or comparable gadgets. These microcontrollers get the sensor information and perform calculations to total and dissect the density data continuously. The information handling calculations might include separating procedures, factual investigation, or AI ways to deal with work on the precision of density assessment.   5)  Traffic Light Timing:   Calculations are created to progressively change the timings of traffic lights in view of the assessed vehicle density. These calculations plan to improve traffic stream and decrease blockage by adjusting signal stages, cycle lengths, and green time allotments in light of changes in rush hour traffic conditions. The objective is to distribute more green chance to bearings with higher vehicle density to work with smoother traffic stream.    </vt:lpstr>
      <vt:lpstr>Conclusion</vt:lpstr>
      <vt:lpstr>References</vt:lpstr>
      <vt:lpstr>PowerPoint Presentation</vt:lpstr>
      <vt:lpstr>Video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Asus</cp:lastModifiedBy>
  <cp:revision>2</cp:revision>
  <dcterms:created xsi:type="dcterms:W3CDTF">2023-07-08T16:47:55Z</dcterms:created>
  <dcterms:modified xsi:type="dcterms:W3CDTF">2023-07-08T17:49:25Z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9D175DF5FAAF452FB9636ADE8975A01B</vt:lpwstr>
  </property>
  <property fmtid="{D5CDD505-2E9C-101B-9397-08002B2CF9AE}" pid="3" name="KSOProductBuildVer">
    <vt:lpwstr>1033-11.2.0.11537</vt:lpwstr>
  </property>
</Properties>
</file>